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543" r:id="rId3"/>
    <p:sldId id="544" r:id="rId4"/>
    <p:sldId id="546" r:id="rId5"/>
    <p:sldId id="548" r:id="rId6"/>
    <p:sldId id="549" r:id="rId7"/>
    <p:sldId id="550" r:id="rId8"/>
    <p:sldId id="551" r:id="rId9"/>
    <p:sldId id="552" r:id="rId10"/>
    <p:sldId id="553" r:id="rId11"/>
    <p:sldId id="554" r:id="rId12"/>
    <p:sldId id="555" r:id="rId13"/>
    <p:sldId id="556" r:id="rId14"/>
    <p:sldId id="557" r:id="rId15"/>
    <p:sldId id="583" r:id="rId16"/>
    <p:sldId id="559" r:id="rId17"/>
    <p:sldId id="560" r:id="rId18"/>
    <p:sldId id="584" r:id="rId19"/>
    <p:sldId id="585" r:id="rId20"/>
    <p:sldId id="564" r:id="rId21"/>
    <p:sldId id="565" r:id="rId22"/>
    <p:sldId id="566" r:id="rId23"/>
    <p:sldId id="567" r:id="rId24"/>
    <p:sldId id="586" r:id="rId25"/>
    <p:sldId id="569" r:id="rId26"/>
    <p:sldId id="570" r:id="rId27"/>
    <p:sldId id="571" r:id="rId28"/>
    <p:sldId id="572" r:id="rId29"/>
    <p:sldId id="573" r:id="rId30"/>
    <p:sldId id="574" r:id="rId31"/>
    <p:sldId id="582" r:id="rId32"/>
    <p:sldId id="575" r:id="rId33"/>
    <p:sldId id="587" r:id="rId34"/>
    <p:sldId id="588" r:id="rId35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a" initials="D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3300"/>
    <a:srgbClr val="FF0066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1" autoAdjust="0"/>
    <p:restoredTop sz="96866" autoAdjust="0"/>
  </p:normalViewPr>
  <p:slideViewPr>
    <p:cSldViewPr snapToGrid="0" snapToObjects="1">
      <p:cViewPr>
        <p:scale>
          <a:sx n="75" d="100"/>
          <a:sy n="75" d="100"/>
        </p:scale>
        <p:origin x="1614" y="12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/>
          <a:lstStyle>
            <a:lvl1pPr algn="r">
              <a:defRPr sz="1200"/>
            </a:lvl1pPr>
          </a:lstStyle>
          <a:p>
            <a:fld id="{5952D05E-0F11-477F-A5B6-511D89BDF8DB}" type="datetimeFigureOut">
              <a:rPr lang="cs-CZ" smtClean="0"/>
              <a:t>27.2.2015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9036" tIns="49518" rIns="99036" bIns="49518" rtlCol="0" anchor="b"/>
          <a:lstStyle>
            <a:lvl1pPr algn="r">
              <a:defRPr sz="1200"/>
            </a:lvl1pPr>
          </a:lstStyle>
          <a:p>
            <a:fld id="{9BE413F4-2171-4319-8CE4-49CD191586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4897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780" cy="512693"/>
          </a:xfrm>
          <a:prstGeom prst="rect">
            <a:avLst/>
          </a:prstGeom>
        </p:spPr>
        <p:txBody>
          <a:bodyPr vert="horz" lIns="65267" tIns="32633" rIns="65267" bIns="32633" rtlCol="0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385" y="0"/>
            <a:ext cx="3076780" cy="512693"/>
          </a:xfrm>
          <a:prstGeom prst="rect">
            <a:avLst/>
          </a:prstGeom>
        </p:spPr>
        <p:txBody>
          <a:bodyPr vert="horz" lIns="65267" tIns="32633" rIns="65267" bIns="32633" rtlCol="0"/>
          <a:lstStyle>
            <a:lvl1pPr algn="r">
              <a:defRPr sz="800"/>
            </a:lvl1pPr>
          </a:lstStyle>
          <a:p>
            <a:fld id="{324A4FDE-80EE-41C9-AD9A-26217BEDBE96}" type="datetimeFigureOut">
              <a:rPr lang="cs-CZ" smtClean="0"/>
              <a:t>27.2.2015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7938"/>
            <a:ext cx="46069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267" tIns="32633" rIns="65267" bIns="3263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590" y="4925471"/>
            <a:ext cx="5680121" cy="4030240"/>
          </a:xfrm>
          <a:prstGeom prst="rect">
            <a:avLst/>
          </a:prstGeom>
        </p:spPr>
        <p:txBody>
          <a:bodyPr vert="horz" lIns="65267" tIns="32633" rIns="65267" bIns="32633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921"/>
            <a:ext cx="3076780" cy="512693"/>
          </a:xfrm>
          <a:prstGeom prst="rect">
            <a:avLst/>
          </a:prstGeom>
        </p:spPr>
        <p:txBody>
          <a:bodyPr vert="horz" lIns="65267" tIns="32633" rIns="65267" bIns="32633" rtlCol="0" anchor="b"/>
          <a:lstStyle>
            <a:lvl1pPr algn="l">
              <a:defRPr sz="8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385" y="9721921"/>
            <a:ext cx="3076780" cy="512693"/>
          </a:xfrm>
          <a:prstGeom prst="rect">
            <a:avLst/>
          </a:prstGeom>
        </p:spPr>
        <p:txBody>
          <a:bodyPr vert="horz" lIns="65267" tIns="32633" rIns="65267" bIns="32633" rtlCol="0" anchor="b"/>
          <a:lstStyle>
            <a:lvl1pPr algn="r">
              <a:defRPr sz="800"/>
            </a:lvl1pPr>
          </a:lstStyle>
          <a:p>
            <a:fld id="{3A4FFEC5-6E8C-42DB-96C8-2D3BF75BE2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5171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FFEC5-6E8C-42DB-96C8-2D3BF75BE27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FFEC5-6E8C-42DB-96C8-2D3BF75BE27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85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8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4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0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7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9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1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1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66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37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3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68CEB8-2C1B-354A-924D-787ABE320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6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2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1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9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7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9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6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/>
          <a:stretch/>
        </p:blipFill>
        <p:spPr>
          <a:xfrm>
            <a:off x="-7200" y="0"/>
            <a:ext cx="9151200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-8364" y="0"/>
            <a:ext cx="9151201" cy="6858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Picture 17" descr="Logo STARLIFE NEW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Logo STARLIFE NEW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Logo STARLIFE NEW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Logo STARLIFE NEW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 userDrawn="1"/>
        </p:nvSpPr>
        <p:spPr>
          <a:xfrm>
            <a:off x="-8364" y="0"/>
            <a:ext cx="9151201" cy="431800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11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7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docid=p7VA81rbv_EDbM&amp;tbnid=1PidNvVTSsz3UM:&amp;ved=0CAUQjRw&amp;url=http://www.doluj.cz/zdravy-zivotni-styl-primo-na-miru-s-bajecnou-70-slevou&amp;ei=xR1UUuHNK4vNswbgpYCIBA&amp;bvm=bv.53760139,d.Yms&amp;psig=AFQjCNF074FS1HFaaYcQcj5rTg54-mMANg&amp;ust=138133074598542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63" y="643248"/>
            <a:ext cx="5288280" cy="40900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05118" y="1891330"/>
            <a:ext cx="4572000" cy="36852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i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200" b="1" dirty="0">
                <a:ln w="6600">
                  <a:noFill/>
                  <a:prstDash val="solid"/>
                </a:ln>
                <a:solidFill>
                  <a:srgbClr val="D6009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Komplexní služby v oblasti poradenství výživy</a:t>
            </a:r>
            <a:r>
              <a:rPr lang="cs-CZ" sz="3200" b="1" dirty="0" smtClean="0">
                <a:ln w="6600">
                  <a:noFill/>
                  <a:prstDash val="solid"/>
                </a:ln>
                <a:solidFill>
                  <a:srgbClr val="D6009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zdraví </a:t>
            </a:r>
          </a:p>
          <a:p>
            <a:pPr algn="ctr">
              <a:lnSpc>
                <a:spcPct val="150000"/>
              </a:lnSpc>
            </a:pPr>
            <a:r>
              <a:rPr lang="cs-CZ" sz="3200" b="1" dirty="0" smtClean="0">
                <a:ln w="6600">
                  <a:noFill/>
                  <a:prstDash val="solid"/>
                </a:ln>
                <a:solidFill>
                  <a:srgbClr val="D6009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cs-CZ" sz="3200" b="1" dirty="0">
                <a:ln w="6600">
                  <a:noFill/>
                  <a:prstDash val="solid"/>
                </a:ln>
                <a:solidFill>
                  <a:srgbClr val="D6009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zdravého životního </a:t>
            </a:r>
            <a:r>
              <a:rPr lang="cs-CZ" sz="3200" b="1" dirty="0" smtClean="0">
                <a:ln w="6600">
                  <a:noFill/>
                  <a:prstDash val="solid"/>
                </a:ln>
                <a:solidFill>
                  <a:srgbClr val="D60093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stylu.</a:t>
            </a:r>
            <a:endParaRPr lang="cs-CZ" sz="3200" b="1" dirty="0">
              <a:ln w="6600">
                <a:noFill/>
                <a:prstDash val="solid"/>
              </a:ln>
              <a:solidFill>
                <a:srgbClr val="D60093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obrázek 1" descr="P10100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90" y="1688139"/>
            <a:ext cx="2908300" cy="40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77974" y="2764463"/>
            <a:ext cx="692780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16600" b="1" dirty="0" smtClean="0"/>
              <a:t>ale i ….</a:t>
            </a:r>
            <a:endParaRPr lang="en-US" sz="6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5674" y="5060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68874"/>
            <a:ext cx="6553200" cy="4770730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66774" y="50703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80" y="1238825"/>
            <a:ext cx="4572000" cy="48371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5" y="1238825"/>
            <a:ext cx="3233687" cy="4855150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03274" y="4552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10" y="1591563"/>
            <a:ext cx="3810000" cy="32385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" y="1227086"/>
            <a:ext cx="3538953" cy="4834635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447675" y="49058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77974" y="2764463"/>
            <a:ext cx="692780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16600" b="1" dirty="0" smtClean="0"/>
              <a:t>ale i ….</a:t>
            </a:r>
            <a:endParaRPr lang="en-US" sz="6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5674" y="5060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8" y="1247775"/>
            <a:ext cx="8638936" cy="5084944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47675" y="456699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3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643" y="1247775"/>
            <a:ext cx="6589586" cy="5022786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47675" y="49058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77974" y="2764463"/>
            <a:ext cx="692780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16600" b="1" dirty="0" smtClean="0"/>
              <a:t>ale i ….</a:t>
            </a:r>
            <a:endParaRPr lang="en-US" sz="6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5674" y="5060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5674" y="1837363"/>
            <a:ext cx="8588326" cy="2633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9600" b="1" dirty="0"/>
              <a:t>ale </a:t>
            </a:r>
            <a:r>
              <a:rPr lang="cs-CZ" sz="9600" b="1" dirty="0" smtClean="0"/>
              <a:t>i </a:t>
            </a:r>
            <a:r>
              <a:rPr lang="cs-CZ" sz="16600" b="1" dirty="0" smtClean="0"/>
              <a:t> </a:t>
            </a:r>
            <a:r>
              <a:rPr lang="cs-CZ" sz="8800" b="1" dirty="0"/>
              <a:t>….</a:t>
            </a:r>
            <a:r>
              <a:rPr lang="cs-CZ" sz="16600" b="1" dirty="0"/>
              <a:t> </a:t>
            </a:r>
            <a:endParaRPr lang="cs-CZ" sz="16600" b="1" dirty="0" smtClean="0"/>
          </a:p>
          <a:p>
            <a:pPr marL="0" indent="0">
              <a:lnSpc>
                <a:spcPts val="5700"/>
              </a:lnSpc>
              <a:buNone/>
            </a:pPr>
            <a:endParaRPr lang="cs-CZ" sz="16600" b="1" dirty="0"/>
          </a:p>
          <a:p>
            <a:pPr marL="0" indent="0">
              <a:lnSpc>
                <a:spcPts val="5700"/>
              </a:lnSpc>
              <a:buNone/>
            </a:pPr>
            <a:r>
              <a:rPr lang="cs-CZ" sz="13800" b="1" dirty="0" smtClean="0"/>
              <a:t>zejména…</a:t>
            </a:r>
            <a:endParaRPr lang="en-US" sz="6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5674" y="5060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6" y="2094184"/>
            <a:ext cx="4267720" cy="263822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443175" y="1214660"/>
            <a:ext cx="1948955" cy="6477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 smtClean="0">
                <a:solidFill>
                  <a:schemeClr val="bg1"/>
                </a:solidFill>
              </a:rPr>
              <a:t>obezita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674742" y="1223987"/>
            <a:ext cx="1948955" cy="6477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b="1" dirty="0" smtClean="0">
                <a:solidFill>
                  <a:schemeClr val="bg1"/>
                </a:solidFill>
              </a:rPr>
              <a:t>anorexie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36" y="2094184"/>
            <a:ext cx="4352260" cy="3073783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26" y="4263657"/>
            <a:ext cx="1808620" cy="1808620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555674" y="5060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www.slevopolis.cz/images/_FOTOBANKA/index.php?cmd=image&amp;sfpg=KnNodXR0ZXJzdG9ja18xMTg4Nzc4OTAuanBnKjkxN2I2ZjBmODI1MGZmNjI0ODJiMTc4YTg1YTYwZTQz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r="18885"/>
          <a:stretch/>
        </p:blipFill>
        <p:spPr bwMode="auto">
          <a:xfrm>
            <a:off x="-108520" y="0"/>
            <a:ext cx="9321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889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889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889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889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Logo STARLIFE 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889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09725-5C3C-48BF-B944-C010BCCD76E5}" type="slidenum">
              <a:rPr lang="cs-CZ" smtClean="0"/>
              <a:pPr/>
              <a:t>2</a:t>
            </a:fld>
            <a:endParaRPr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420716" y="674699"/>
            <a:ext cx="4572000" cy="19434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 smtClean="0">
                <a:solidFill>
                  <a:srgbClr val="D600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PESTRÁ </a:t>
            </a:r>
            <a:r>
              <a:rPr lang="cs-CZ" sz="2800" b="1" dirty="0">
                <a:solidFill>
                  <a:srgbClr val="D600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VYVÁŽENÁ STRAVA JE ZÁKLADEM </a:t>
            </a:r>
            <a:r>
              <a:rPr lang="cs-CZ" sz="2800" b="1" dirty="0" smtClean="0">
                <a:solidFill>
                  <a:srgbClr val="D600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ZDRAVÍ</a:t>
            </a:r>
            <a:endParaRPr lang="cs-CZ" sz="3200" b="1" dirty="0">
              <a:ln w="6600">
                <a:noFill/>
                <a:prstDash val="solid"/>
              </a:ln>
              <a:solidFill>
                <a:srgbClr val="D60093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/>
          <p:cNvSpPr txBox="1">
            <a:spLocks/>
          </p:cNvSpPr>
          <p:nvPr/>
        </p:nvSpPr>
        <p:spPr>
          <a:xfrm>
            <a:off x="481136" y="1637014"/>
            <a:ext cx="8283866" cy="383766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4800" b="1" dirty="0" smtClean="0">
                <a:solidFill>
                  <a:schemeClr val="bg1"/>
                </a:solidFill>
              </a:rPr>
              <a:t>PROTOŽE CHCEME,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800" b="1" dirty="0" smtClean="0">
                <a:solidFill>
                  <a:schemeClr val="bg1"/>
                </a:solidFill>
              </a:rPr>
              <a:t>ABYSTE BYLI ZDRAVÍ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800" b="1" dirty="0" smtClean="0">
                <a:solidFill>
                  <a:schemeClr val="bg1"/>
                </a:solidFill>
              </a:rPr>
              <a:t>A PLNI ENERGIE!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55674" y="5060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502229" y="3676340"/>
            <a:ext cx="5070021" cy="732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8171" y="581472"/>
            <a:ext cx="3569067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 smtClean="0">
                <a:solidFill>
                  <a:srgbClr val="D60093"/>
                </a:solidFill>
              </a:rPr>
              <a:t>2. PRO KOHO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9" y="6057096"/>
            <a:ext cx="473992" cy="555357"/>
          </a:xfrm>
          <a:prstGeom prst="rect">
            <a:avLst/>
          </a:prstGeom>
        </p:spPr>
      </p:pic>
      <p:pic>
        <p:nvPicPr>
          <p:cNvPr id="17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" y="6073139"/>
            <a:ext cx="473992" cy="555357"/>
          </a:xfrm>
          <a:prstGeom prst="rect">
            <a:avLst/>
          </a:prstGeom>
        </p:spPr>
      </p:pic>
      <p:pic>
        <p:nvPicPr>
          <p:cNvPr id="18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28" y="6073139"/>
            <a:ext cx="473992" cy="555357"/>
          </a:xfrm>
          <a:prstGeom prst="rect">
            <a:avLst/>
          </a:prstGeom>
        </p:spPr>
      </p:pic>
      <p:pic>
        <p:nvPicPr>
          <p:cNvPr id="19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34" y="6073139"/>
            <a:ext cx="473992" cy="555357"/>
          </a:xfrm>
          <a:prstGeom prst="rect">
            <a:avLst/>
          </a:prstGeom>
        </p:spPr>
      </p:pic>
      <p:pic>
        <p:nvPicPr>
          <p:cNvPr id="22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3" y="6073139"/>
            <a:ext cx="473992" cy="555357"/>
          </a:xfrm>
          <a:prstGeom prst="rect">
            <a:avLst/>
          </a:prstGeom>
        </p:spPr>
      </p:pic>
      <p:pic>
        <p:nvPicPr>
          <p:cNvPr id="23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75" y="6057096"/>
            <a:ext cx="473992" cy="555357"/>
          </a:xfrm>
          <a:prstGeom prst="rect">
            <a:avLst/>
          </a:prstGeom>
        </p:spPr>
      </p:pic>
      <p:pic>
        <p:nvPicPr>
          <p:cNvPr id="24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81" y="6073139"/>
            <a:ext cx="473992" cy="555357"/>
          </a:xfrm>
          <a:prstGeom prst="rect">
            <a:avLst/>
          </a:prstGeom>
        </p:spPr>
      </p:pic>
      <p:pic>
        <p:nvPicPr>
          <p:cNvPr id="25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40" y="6073139"/>
            <a:ext cx="473992" cy="555357"/>
          </a:xfrm>
          <a:prstGeom prst="rect">
            <a:avLst/>
          </a:prstGeom>
        </p:spPr>
      </p:pic>
      <p:pic>
        <p:nvPicPr>
          <p:cNvPr id="26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99" y="6073139"/>
            <a:ext cx="473992" cy="555357"/>
          </a:xfrm>
          <a:prstGeom prst="rect">
            <a:avLst/>
          </a:prstGeom>
        </p:spPr>
      </p:pic>
      <p:pic>
        <p:nvPicPr>
          <p:cNvPr id="27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05" y="6073139"/>
            <a:ext cx="473992" cy="555357"/>
          </a:xfrm>
          <a:prstGeom prst="rect">
            <a:avLst/>
          </a:prstGeom>
        </p:spPr>
      </p:pic>
      <p:pic>
        <p:nvPicPr>
          <p:cNvPr id="28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87" y="6057096"/>
            <a:ext cx="473992" cy="555357"/>
          </a:xfrm>
          <a:prstGeom prst="rect">
            <a:avLst/>
          </a:prstGeom>
        </p:spPr>
      </p:pic>
      <p:pic>
        <p:nvPicPr>
          <p:cNvPr id="29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46" y="6073139"/>
            <a:ext cx="473992" cy="555357"/>
          </a:xfrm>
          <a:prstGeom prst="rect">
            <a:avLst/>
          </a:prstGeom>
        </p:spPr>
      </p:pic>
      <p:pic>
        <p:nvPicPr>
          <p:cNvPr id="30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52" y="6073139"/>
            <a:ext cx="473992" cy="555357"/>
          </a:xfrm>
          <a:prstGeom prst="rect">
            <a:avLst/>
          </a:prstGeom>
        </p:spPr>
      </p:pic>
      <p:pic>
        <p:nvPicPr>
          <p:cNvPr id="31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58" y="6073139"/>
            <a:ext cx="473992" cy="555357"/>
          </a:xfrm>
          <a:prstGeom prst="rect">
            <a:avLst/>
          </a:prstGeom>
        </p:spPr>
      </p:pic>
      <p:pic>
        <p:nvPicPr>
          <p:cNvPr id="32" name="Picture 6" descr="panace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10" y="6073139"/>
            <a:ext cx="473992" cy="555357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116769" y="1174995"/>
            <a:ext cx="5915619" cy="1530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algn="ctr">
              <a:spcBef>
                <a:spcPts val="0"/>
              </a:spcBef>
              <a:buClr>
                <a:srgbClr val="00B0F0"/>
              </a:buClr>
              <a:buSzPct val="87000"/>
              <a:buFont typeface="Wingdings" panose="05000000000000000000" pitchFamily="2" charset="2"/>
              <a:buChar char="ü"/>
            </a:pPr>
            <a:r>
              <a:rPr lang="cs-CZ" sz="4400" b="1" dirty="0">
                <a:solidFill>
                  <a:srgbClr val="00B0F0"/>
                </a:solidFill>
              </a:rPr>
              <a:t>ú</a:t>
            </a:r>
            <a:r>
              <a:rPr lang="cs-CZ" sz="4400" b="1" dirty="0" smtClean="0">
                <a:solidFill>
                  <a:srgbClr val="00B0F0"/>
                </a:solidFill>
              </a:rPr>
              <a:t>plně pro každého</a:t>
            </a:r>
          </a:p>
          <a:p>
            <a:pPr marL="144000" algn="ctr">
              <a:spcBef>
                <a:spcPts val="0"/>
              </a:spcBef>
              <a:buClr>
                <a:srgbClr val="00B0F0"/>
              </a:buClr>
              <a:buSzPct val="87000"/>
              <a:buFont typeface="Wingdings" panose="05000000000000000000" pitchFamily="2" charset="2"/>
              <a:buChar char="ü"/>
            </a:pPr>
            <a:r>
              <a:rPr lang="cs-CZ" sz="4400" b="1" dirty="0">
                <a:solidFill>
                  <a:srgbClr val="00B0F0"/>
                </a:solidFill>
              </a:rPr>
              <a:t>p</a:t>
            </a:r>
            <a:r>
              <a:rPr lang="cs-CZ" sz="4400" b="1" dirty="0" smtClean="0">
                <a:solidFill>
                  <a:srgbClr val="00B0F0"/>
                </a:solidFill>
              </a:rPr>
              <a:t>oradce sám sobě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8305"/>
          <a:stretch/>
        </p:blipFill>
        <p:spPr>
          <a:xfrm>
            <a:off x="6579052" y="1018723"/>
            <a:ext cx="2400301" cy="23408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6300"/>
          <a:stretch/>
        </p:blipFill>
        <p:spPr>
          <a:xfrm>
            <a:off x="4091616" y="4013280"/>
            <a:ext cx="4781550" cy="19448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81" y="2705894"/>
            <a:ext cx="2282612" cy="109748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5" y="4016287"/>
            <a:ext cx="3439641" cy="193349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0" b="23500"/>
          <a:stretch/>
        </p:blipFill>
        <p:spPr>
          <a:xfrm>
            <a:off x="604227" y="2851699"/>
            <a:ext cx="3374279" cy="1057274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0544" y="454472"/>
            <a:ext cx="3569067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 smtClean="0">
                <a:solidFill>
                  <a:srgbClr val="D60093"/>
                </a:solidFill>
              </a:rPr>
              <a:t>2. PRO KOHO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502229" y="3676340"/>
            <a:ext cx="5070021" cy="732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8171" y="5814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2"/>
          <a:srcRect l="27790"/>
          <a:stretch/>
        </p:blipFill>
        <p:spPr>
          <a:xfrm>
            <a:off x="301384" y="1275109"/>
            <a:ext cx="4343678" cy="4585033"/>
          </a:xfrm>
          <a:prstGeom prst="rect">
            <a:avLst/>
          </a:prstGeom>
        </p:spPr>
      </p:pic>
      <p:pic>
        <p:nvPicPr>
          <p:cNvPr id="6150" name="Picture 6" descr="http://sjidelnicek.cz/pix/z/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2" y="3323285"/>
            <a:ext cx="4155315" cy="27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entrumstravy.cz/data/f/1/13/3/fileBankDetail/p18fhskh58apke821befh8f1o3f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27" y="1162625"/>
            <a:ext cx="3043183" cy="21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cdn.techinasia.com/wp-content/uploads/2009/07/Sto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8" y="1451622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ic.prozeny.cz/images/stories/fotexky/bazalnitepltagra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15" y="2063865"/>
            <a:ext cx="62198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308331" y="1426342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177172" y="2769545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3427247" y="4302530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883379" y="4302529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5911738" y="4112748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4199779" y="781403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img.diva.sk/stories/Erotika/spermie_animaci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2759" r="94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3103" b="56833"/>
          <a:stretch/>
        </p:blipFill>
        <p:spPr bwMode="auto">
          <a:xfrm>
            <a:off x="2425146" y="1561572"/>
            <a:ext cx="2108290" cy="13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asmejse.cz/uploads/images/4913/large/000533-4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20292"/>
          <a:stretch/>
        </p:blipFill>
        <p:spPr bwMode="auto">
          <a:xfrm>
            <a:off x="4955351" y="1389309"/>
            <a:ext cx="3757575" cy="44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ehotenstvionline.cz/wp-content/uploads/2012/01/vegetarianska-strava-v-tehotenst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0" y="2810780"/>
            <a:ext cx="38100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asedetatko.com/img/tehotenstvi/tehotenstvi_vyzi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08" y="1208573"/>
            <a:ext cx="2096064" cy="20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nglicke-centrum.cz/wp-content/uploads/Anglicke%20centrum%20obrazek%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/>
          <a:stretch/>
        </p:blipFill>
        <p:spPr bwMode="auto">
          <a:xfrm>
            <a:off x="-402" y="1224186"/>
            <a:ext cx="9124950" cy="48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.idnes.cz/11/102/cl6/BAB3e8c93_profimedia_000746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2" y="1224186"/>
            <a:ext cx="3956053" cy="25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.lidovky.cz/09/062/lnc460/BAT293ae4_mana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02" y="1224186"/>
            <a:ext cx="4381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tyden.cz/obrazek/201305/518fb3d94791d/crop-413835-p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5" y="3950227"/>
            <a:ext cx="4802220" cy="23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mg.ihned.cz/attachment.php/380/31698380/aitu45BEF7GHJLMOkQWcdhpryzSTURVn/manazeri-zena-ctyri-muz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83" y="4116282"/>
            <a:ext cx="3551594" cy="20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people.cz/fun/articles_photo/11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2" y="1224186"/>
            <a:ext cx="3655968" cy="29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.blesk.cz/img/1/full/1069621-img-duchod-duchodce-pen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89" y="1238190"/>
            <a:ext cx="4306726" cy="28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llarm.cz/sluzby-alarm-zabezpeceni-pult-centralni-ochrany/alarm-pro-deti-a-senio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72" y="4349002"/>
            <a:ext cx="62198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502229" y="3676340"/>
            <a:ext cx="5070021" cy="732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5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93558" y="1163587"/>
            <a:ext cx="5650523" cy="376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indent="-1143000">
              <a:lnSpc>
                <a:spcPts val="7000"/>
              </a:lnSpc>
              <a:buFont typeface="Arial"/>
              <a:buAutoNum type="arabicPeriod"/>
            </a:pPr>
            <a:r>
              <a:rPr lang="cs-CZ" sz="6600" b="1" dirty="0" smtClean="0">
                <a:solidFill>
                  <a:srgbClr val="D60093"/>
                </a:solidFill>
              </a:rPr>
              <a:t>PROČ</a:t>
            </a:r>
          </a:p>
          <a:p>
            <a:pPr marL="1143000" indent="-1143000">
              <a:lnSpc>
                <a:spcPts val="7000"/>
              </a:lnSpc>
              <a:buFont typeface="Arial"/>
              <a:buAutoNum type="arabicPeriod"/>
            </a:pPr>
            <a:r>
              <a:rPr lang="cs-CZ" sz="6600" b="1" dirty="0" smtClean="0">
                <a:solidFill>
                  <a:srgbClr val="D60093"/>
                </a:solidFill>
              </a:rPr>
              <a:t>PRO KOHO</a:t>
            </a:r>
          </a:p>
          <a:p>
            <a:pPr marL="1143000" indent="-1143000">
              <a:lnSpc>
                <a:spcPts val="7000"/>
              </a:lnSpc>
              <a:buFont typeface="Arial"/>
              <a:buAutoNum type="arabicPeriod"/>
            </a:pPr>
            <a:r>
              <a:rPr lang="cs-CZ" sz="6600" b="1" dirty="0" smtClean="0">
                <a:solidFill>
                  <a:srgbClr val="D60093"/>
                </a:solidFill>
              </a:rPr>
              <a:t>O ČEM</a:t>
            </a:r>
          </a:p>
          <a:p>
            <a:pPr marL="1143000" indent="-1143000">
              <a:lnSpc>
                <a:spcPts val="7000"/>
              </a:lnSpc>
              <a:buFont typeface="Arial"/>
              <a:buAutoNum type="arabicPeriod"/>
            </a:pPr>
            <a:r>
              <a:rPr lang="cs-CZ" sz="6600" b="1" dirty="0" smtClean="0">
                <a:solidFill>
                  <a:srgbClr val="D60093"/>
                </a:solidFill>
              </a:rPr>
              <a:t>CO JE </a:t>
            </a:r>
            <a:r>
              <a:rPr lang="cs-CZ" sz="6600" b="1" dirty="0" smtClean="0">
                <a:solidFill>
                  <a:srgbClr val="D60093"/>
                </a:solidFill>
              </a:rPr>
              <a:t>TO</a:t>
            </a:r>
            <a:endParaRPr lang="en-US" dirty="0">
              <a:solidFill>
                <a:srgbClr val="D60093"/>
              </a:solidFill>
            </a:endParaRPr>
          </a:p>
        </p:txBody>
      </p:sp>
      <p:pic>
        <p:nvPicPr>
          <p:cNvPr id="18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0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5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65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Logo STARLIFE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0" y="6413568"/>
            <a:ext cx="1340353" cy="2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9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/>
          <p:nvPr/>
        </p:nvPicPr>
        <p:blipFill rotWithShape="1">
          <a:blip r:embed="rId2"/>
          <a:srcRect l="27574" t="69356" r="37351" b="14226"/>
          <a:stretch/>
        </p:blipFill>
        <p:spPr bwMode="auto">
          <a:xfrm>
            <a:off x="488293" y="1245196"/>
            <a:ext cx="5333682" cy="152876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Obrázek 27"/>
          <p:cNvPicPr/>
          <p:nvPr/>
        </p:nvPicPr>
        <p:blipFill rotWithShape="1">
          <a:blip r:embed="rId3"/>
          <a:srcRect l="27354" t="74056" r="37572" b="10254"/>
          <a:stretch/>
        </p:blipFill>
        <p:spPr bwMode="auto">
          <a:xfrm>
            <a:off x="488293" y="3070950"/>
            <a:ext cx="5333682" cy="148263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65" y="4878488"/>
            <a:ext cx="6966885" cy="958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Výbuch 2 2"/>
          <p:cNvSpPr/>
          <p:nvPr/>
        </p:nvSpPr>
        <p:spPr>
          <a:xfrm>
            <a:off x="4847068" y="1679246"/>
            <a:ext cx="4411951" cy="2343150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rgbClr val="0070C0"/>
                </a:solidFill>
              </a:rPr>
              <a:t>10 kilo za 14 dnů!</a:t>
            </a:r>
            <a:endParaRPr lang="cs-CZ" sz="3200" b="1" dirty="0">
              <a:solidFill>
                <a:srgbClr val="0070C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3" y="1497437"/>
            <a:ext cx="7704527" cy="3711014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468171" y="492572"/>
            <a:ext cx="25290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3</a:t>
            </a:r>
            <a:r>
              <a:rPr lang="cs-CZ" sz="4800" b="1" dirty="0" smtClean="0">
                <a:solidFill>
                  <a:srgbClr val="D60093"/>
                </a:solidFill>
              </a:rPr>
              <a:t>. O ČEM</a:t>
            </a:r>
            <a:endParaRPr lang="en-US" sz="48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>
          <a:xfrm>
            <a:off x="468171" y="492572"/>
            <a:ext cx="57675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 smtClean="0">
                <a:solidFill>
                  <a:srgbClr val="D60093"/>
                </a:solidFill>
              </a:rPr>
              <a:t>A mnohem více ….</a:t>
            </a:r>
            <a:endParaRPr lang="en-US" sz="4800" dirty="0">
              <a:solidFill>
                <a:srgbClr val="D60093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39571" y="2610659"/>
            <a:ext cx="38879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Poradna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výživu, podporu zdraví, vyvážený životní styl a prevenci civilizačních chorob  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Poradenství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přednášky v oblasti zdravé výživy se zaměřením na zdravé hubnutí, racionální i preventivní výživu a komplexní výživovou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problematiku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Specializace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výživu žen plánujících těhotenství, těhotných a kojících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žen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Dětská výživa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Výživa seniorů</a:t>
            </a:r>
          </a:p>
          <a:p>
            <a:pPr marL="266700" indent="-2667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Výživa podnikatelů a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manažerů</a:t>
            </a:r>
            <a:endParaRPr lang="cs-CZ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34206" y="1326920"/>
            <a:ext cx="4572000" cy="1118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Komplexní služby v oblasti poradenství výživy</a:t>
            </a:r>
            <a:r>
              <a:rPr lang="cs-CZ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zdraví </a:t>
            </a:r>
            <a:r>
              <a:rPr lang="cs-CZ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zdravého životního stylu</a:t>
            </a:r>
            <a:r>
              <a:rPr lang="cs-CZ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cs-CZ" sz="20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20206" y="2599577"/>
            <a:ext cx="36339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Výživa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zdravý sport</a:t>
            </a:r>
            <a:endParaRPr lang="cs-CZ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DNA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metabolických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typů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jídelníčků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Sestavení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osobního výživového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plánu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Komplexní programy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Fytoterapie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Detoxikace – odkyselení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Diagnostika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složení těla </a:t>
            </a:r>
            <a:r>
              <a:rPr lang="cs-CZ" sz="1200" b="1" dirty="0" err="1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InBody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zdravotního stavu </a:t>
            </a:r>
            <a:r>
              <a:rPr lang="cs-CZ" sz="1200" b="1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KARDiVAREM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Kurzy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výživy, přednášky, </a:t>
            </a:r>
            <a:r>
              <a:rPr lang="cs-CZ" sz="1200" b="1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koučink</a:t>
            </a:r>
            <a:endParaRPr lang="cs-CZ" sz="1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</a:t>
            </a:r>
            <a:r>
              <a:rPr lang="cs-CZ" sz="1200" b="1" dirty="0" err="1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shop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 doplňky stravy na přírodní </a:t>
            </a:r>
            <a:r>
              <a:rPr lang="cs-CZ" sz="1200" b="1" dirty="0" smtClean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bázi</a:t>
            </a:r>
            <a:endParaRPr lang="cs-CZ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>
          <a:xfrm>
            <a:off x="468171" y="492572"/>
            <a:ext cx="5767529" cy="731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>
                <a:solidFill>
                  <a:srgbClr val="D60093"/>
                </a:solidFill>
              </a:rPr>
              <a:t>A závěrem?</a:t>
            </a:r>
            <a:endParaRPr lang="en-US" sz="4800" b="1" dirty="0">
              <a:solidFill>
                <a:srgbClr val="D60093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15870" y="1620059"/>
            <a:ext cx="7189929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800" b="1" dirty="0">
                <a:solidFill>
                  <a:srgbClr val="D60093"/>
                </a:solidFill>
              </a:rPr>
              <a:t>Na své práci mě těší především to, že mohu pomáhat lidem v různých oblastech zdravé výživy, naučit je správným stravovacím návykům, zbavit se nadváhy, ale též jak dbát o prevenci svého zdraví i případně řešení zdravotních problému. Je krásné být u toho, když lidé zdravě hubnou, přitom se cítí skvěle a stoupá jim </a:t>
            </a:r>
            <a:r>
              <a:rPr lang="cs-CZ" sz="2800" b="1" dirty="0">
                <a:solidFill>
                  <a:srgbClr val="D60093"/>
                </a:solidFill>
              </a:rPr>
              <a:t>energie.</a:t>
            </a:r>
            <a:endParaRPr lang="cs-CZ" sz="2800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>
          <a:xfrm>
            <a:off x="1209389" y="1355618"/>
            <a:ext cx="6040187" cy="722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700"/>
              </a:lnSpc>
              <a:buNone/>
            </a:pPr>
            <a:r>
              <a:rPr lang="cs-CZ" sz="4800" b="1" dirty="0" smtClean="0">
                <a:solidFill>
                  <a:srgbClr val="D60093"/>
                </a:solidFill>
              </a:rPr>
              <a:t>ZDRAVÝ ŽIVOTNÍ STYL</a:t>
            </a:r>
          </a:p>
          <a:p>
            <a:pPr marL="0" indent="0">
              <a:lnSpc>
                <a:spcPts val="5700"/>
              </a:lnSpc>
              <a:buNone/>
            </a:pPr>
            <a:endParaRPr lang="en-US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112970" y="2130995"/>
            <a:ext cx="7752146" cy="3557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600"/>
              </a:lnSpc>
              <a:buClr>
                <a:srgbClr val="D60093"/>
              </a:buClr>
              <a:buSzPct val="85000"/>
              <a:buFont typeface="Wingdings" panose="05000000000000000000" pitchFamily="2" charset="2"/>
              <a:buChar char="ü"/>
            </a:pPr>
            <a:r>
              <a:rPr lang="cs-CZ" sz="4800" b="1" dirty="0" smtClean="0">
                <a:solidFill>
                  <a:srgbClr val="00B0F0"/>
                </a:solidFill>
              </a:rPr>
              <a:t> zdravá strava</a:t>
            </a:r>
          </a:p>
          <a:p>
            <a:pPr>
              <a:lnSpc>
                <a:spcPts val="5600"/>
              </a:lnSpc>
              <a:buClr>
                <a:srgbClr val="D60093"/>
              </a:buClr>
              <a:buSzPct val="85000"/>
              <a:buFont typeface="Wingdings" panose="05000000000000000000" pitchFamily="2" charset="2"/>
              <a:buChar char="ü"/>
            </a:pPr>
            <a:r>
              <a:rPr lang="cs-CZ" sz="4800" b="1" dirty="0" smtClean="0">
                <a:solidFill>
                  <a:srgbClr val="00B0F0"/>
                </a:solidFill>
              </a:rPr>
              <a:t> pohyb</a:t>
            </a:r>
          </a:p>
          <a:p>
            <a:pPr>
              <a:lnSpc>
                <a:spcPts val="5600"/>
              </a:lnSpc>
              <a:buClr>
                <a:srgbClr val="D60093"/>
              </a:buClr>
              <a:buSzPct val="85000"/>
              <a:buFont typeface="Wingdings" panose="05000000000000000000" pitchFamily="2" charset="2"/>
              <a:buChar char="ü"/>
            </a:pPr>
            <a:r>
              <a:rPr lang="cs-CZ" sz="4800" b="1" dirty="0" smtClean="0">
                <a:solidFill>
                  <a:srgbClr val="00B0F0"/>
                </a:solidFill>
              </a:rPr>
              <a:t> doplňky stravy</a:t>
            </a:r>
          </a:p>
          <a:p>
            <a:pPr marL="0" indent="0">
              <a:lnSpc>
                <a:spcPts val="5600"/>
              </a:lnSpc>
              <a:buNone/>
            </a:pPr>
            <a:r>
              <a:rPr lang="en-US" sz="4800" b="1" dirty="0" smtClean="0">
                <a:solidFill>
                  <a:srgbClr val="D60093"/>
                </a:solidFill>
              </a:rPr>
              <a:t>=&gt;</a:t>
            </a:r>
            <a:r>
              <a:rPr lang="cs-CZ" sz="4800" b="1" dirty="0" smtClean="0">
                <a:solidFill>
                  <a:srgbClr val="00B0F0"/>
                </a:solidFill>
              </a:rPr>
              <a:t> </a:t>
            </a:r>
            <a:r>
              <a:rPr lang="cs-CZ" sz="6000" b="1" dirty="0">
                <a:solidFill>
                  <a:srgbClr val="D60093"/>
                </a:solidFill>
              </a:rPr>
              <a:t>s</a:t>
            </a:r>
            <a:r>
              <a:rPr lang="cs-CZ" sz="6000" b="1" dirty="0" smtClean="0">
                <a:solidFill>
                  <a:srgbClr val="D60093"/>
                </a:solidFill>
              </a:rPr>
              <a:t>trategie jak na to!!!</a:t>
            </a:r>
          </a:p>
          <a:p>
            <a:pPr marL="0" indent="0">
              <a:lnSpc>
                <a:spcPts val="5700"/>
              </a:lnSpc>
              <a:buNone/>
            </a:pPr>
            <a:endParaRPr lang="cs-CZ" sz="48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ts val="5700"/>
              </a:lnSpc>
              <a:buNone/>
            </a:pPr>
            <a:endParaRPr lang="en-US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68374" y="54513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 txBox="1">
            <a:spLocks/>
          </p:cNvSpPr>
          <p:nvPr/>
        </p:nvSpPr>
        <p:spPr>
          <a:xfrm>
            <a:off x="111174" y="50703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2" y="1282670"/>
            <a:ext cx="3814035" cy="25003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92" y="3912584"/>
            <a:ext cx="3536437" cy="21218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9" y="3912584"/>
            <a:ext cx="2937556" cy="20954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30" y="1309283"/>
            <a:ext cx="3993220" cy="250010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1" y="3912584"/>
            <a:ext cx="1467231" cy="20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" y="3552825"/>
            <a:ext cx="3856926" cy="256877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/>
          <a:stretch/>
        </p:blipFill>
        <p:spPr>
          <a:xfrm>
            <a:off x="447675" y="1285875"/>
            <a:ext cx="3860649" cy="22223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92" y="1226124"/>
            <a:ext cx="3559163" cy="4908679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447675" y="49058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0" y="1328687"/>
            <a:ext cx="6579134" cy="4507925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11174" y="50703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2" y="1265187"/>
            <a:ext cx="4709127" cy="47091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33" y="1686013"/>
            <a:ext cx="3648821" cy="2400113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111174" y="507038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/>
          <a:stretch/>
        </p:blipFill>
        <p:spPr>
          <a:xfrm>
            <a:off x="925368" y="1264225"/>
            <a:ext cx="7507432" cy="493306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68374" y="493376"/>
            <a:ext cx="2340341" cy="757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ts val="5700"/>
              </a:lnSpc>
              <a:buFont typeface="Arial"/>
              <a:buAutoNum type="arabicPeriod"/>
            </a:pPr>
            <a:r>
              <a:rPr lang="cs-CZ" sz="4800" b="1" dirty="0" smtClean="0">
                <a:solidFill>
                  <a:srgbClr val="D60093"/>
                </a:solidFill>
              </a:rPr>
              <a:t>PROČ</a:t>
            </a:r>
            <a:endParaRPr lang="en-US" sz="20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12264</TotalTime>
  <Words>301</Words>
  <Application>Microsoft Office PowerPoint</Application>
  <PresentationFormat>Předvádění na obrazovce (4:3)</PresentationFormat>
  <Paragraphs>78</Paragraphs>
  <Slides>33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Tahoma</vt:lpstr>
      <vt:lpstr>Wingdings</vt:lpstr>
      <vt:lpstr>Office Theme</vt:lpstr>
      <vt:lpstr>1_Office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ALISIJA</dc:creator>
  <cp:lastModifiedBy>Denisa</cp:lastModifiedBy>
  <cp:revision>198</cp:revision>
  <cp:lastPrinted>2014-03-14T14:33:45Z</cp:lastPrinted>
  <dcterms:created xsi:type="dcterms:W3CDTF">2013-06-20T08:12:38Z</dcterms:created>
  <dcterms:modified xsi:type="dcterms:W3CDTF">2015-02-27T17:21:39Z</dcterms:modified>
</cp:coreProperties>
</file>