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60" r:id="rId3"/>
  </p:sldMasterIdLst>
  <p:notesMasterIdLst>
    <p:notesMasterId r:id="rId34"/>
  </p:notesMasterIdLst>
  <p:handoutMasterIdLst>
    <p:handoutMasterId r:id="rId35"/>
  </p:handoutMasterIdLst>
  <p:sldIdLst>
    <p:sldId id="270" r:id="rId4"/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58" r:id="rId15"/>
    <p:sldId id="267" r:id="rId16"/>
    <p:sldId id="268" r:id="rId17"/>
    <p:sldId id="269" r:id="rId18"/>
    <p:sldId id="271" r:id="rId19"/>
    <p:sldId id="272" r:id="rId20"/>
    <p:sldId id="273" r:id="rId21"/>
    <p:sldId id="283" r:id="rId22"/>
    <p:sldId id="281" r:id="rId23"/>
    <p:sldId id="276" r:id="rId24"/>
    <p:sldId id="277" r:id="rId25"/>
    <p:sldId id="278" r:id="rId26"/>
    <p:sldId id="279" r:id="rId27"/>
    <p:sldId id="280" r:id="rId28"/>
    <p:sldId id="282" r:id="rId29"/>
    <p:sldId id="284" r:id="rId30"/>
    <p:sldId id="285" r:id="rId31"/>
    <p:sldId id="286" r:id="rId32"/>
    <p:sldId id="287" r:id="rId33"/>
  </p:sldIdLst>
  <p:sldSz cx="9144000" cy="6858000" type="screen4x3"/>
  <p:notesSz cx="45656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66"/>
    <a:srgbClr val="66CCFF"/>
    <a:srgbClr val="FF66CC"/>
    <a:srgbClr val="FFFFCC"/>
    <a:srgbClr val="CCFFCC"/>
    <a:srgbClr val="FFFF00"/>
    <a:srgbClr val="993300"/>
    <a:srgbClr val="FF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69" autoAdjust="0"/>
    <p:restoredTop sz="96866" autoAdjust="0"/>
  </p:normalViewPr>
  <p:slideViewPr>
    <p:cSldViewPr>
      <p:cViewPr>
        <p:scale>
          <a:sx n="100" d="100"/>
          <a:sy n="100" d="100"/>
        </p:scale>
        <p:origin x="1740" y="726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l">
              <a:defRPr sz="8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2586146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r">
              <a:defRPr sz="800"/>
            </a:lvl1pPr>
          </a:lstStyle>
          <a:p>
            <a:fld id="{0D090819-A67D-4DE0-92DF-89C062CDB3A8}" type="datetimeFigureOut">
              <a:rPr lang="cs-CZ" smtClean="0"/>
              <a:t>14.7.2015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l">
              <a:defRPr sz="8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2586146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r">
              <a:defRPr sz="800"/>
            </a:lvl1pPr>
          </a:lstStyle>
          <a:p>
            <a:fld id="{1D3D004D-AE7F-48B2-AFE5-95AAFC18C3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528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l">
              <a:defRPr sz="8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2586146" y="0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/>
          <a:lstStyle>
            <a:lvl1pPr algn="r">
              <a:defRPr sz="800"/>
            </a:lvl1pPr>
          </a:lstStyle>
          <a:p>
            <a:fld id="{7B73667D-0FE7-41BD-AAD8-0F5890F6E8DD}" type="datetimeFigureOut">
              <a:rPr lang="cs-CZ" smtClean="0"/>
              <a:t>14.7.2015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55650" y="850900"/>
            <a:ext cx="305435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124" tIns="31062" rIns="62124" bIns="3106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456565" y="3271381"/>
            <a:ext cx="3652520" cy="2676585"/>
          </a:xfrm>
          <a:prstGeom prst="rect">
            <a:avLst/>
          </a:prstGeom>
        </p:spPr>
        <p:txBody>
          <a:bodyPr vert="horz" lIns="62124" tIns="31062" rIns="62124" bIns="31062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l">
              <a:defRPr sz="8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2586146" y="6456612"/>
            <a:ext cx="1978448" cy="341064"/>
          </a:xfrm>
          <a:prstGeom prst="rect">
            <a:avLst/>
          </a:prstGeom>
        </p:spPr>
        <p:txBody>
          <a:bodyPr vert="horz" lIns="62124" tIns="31062" rIns="62124" bIns="31062" rtlCol="0" anchor="b"/>
          <a:lstStyle>
            <a:lvl1pPr algn="r">
              <a:defRPr sz="800"/>
            </a:lvl1pPr>
          </a:lstStyle>
          <a:p>
            <a:fld id="{0A97233D-62B3-4C73-86B4-C84F3B9F0C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2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7233D-62B3-4C73-86B4-C84F3B9F0CC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77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7233D-62B3-4C73-86B4-C84F3B9F0CC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22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2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9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7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 userDrawn="1"/>
        </p:nvSpPr>
        <p:spPr>
          <a:xfrm>
            <a:off x="3936944" y="6165304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74F22D6-E786-4AFB-B824-7E96D0678BAC}" type="slidenum">
              <a:rPr lang="cs-CZ" sz="1050" b="1" smtClean="0">
                <a:solidFill>
                  <a:schemeClr val="bg1"/>
                </a:solidFill>
              </a:rPr>
              <a:pPr algn="ctr"/>
              <a:t>‹#›</a:t>
            </a:fld>
            <a:endParaRPr lang="cs-CZ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7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 userDrawn="1"/>
        </p:nvSpPr>
        <p:spPr>
          <a:xfrm>
            <a:off x="3936944" y="6165304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74F22D6-E786-4AFB-B824-7E96D0678BAC}" type="slidenum">
              <a:rPr lang="cs-CZ" sz="1050" b="1" smtClean="0">
                <a:solidFill>
                  <a:schemeClr val="bg1"/>
                </a:solidFill>
              </a:rPr>
              <a:pPr algn="ctr"/>
              <a:t>‹#›</a:t>
            </a:fld>
            <a:endParaRPr lang="cs-CZ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7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39339961"/>
              </p:ext>
            </p:extLst>
          </p:nvPr>
        </p:nvGraphicFramePr>
        <p:xfrm>
          <a:off x="251520" y="652105"/>
          <a:ext cx="8640960" cy="6217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0960"/>
              </a:tblGrid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8" name="Skupina 7"/>
          <p:cNvGrpSpPr/>
          <p:nvPr userDrawn="1"/>
        </p:nvGrpSpPr>
        <p:grpSpPr>
          <a:xfrm>
            <a:off x="3275857" y="620688"/>
            <a:ext cx="2561154" cy="233692"/>
            <a:chOff x="2483768" y="52665"/>
            <a:chExt cx="3137219" cy="286255"/>
          </a:xfrm>
        </p:grpSpPr>
        <p:pic>
          <p:nvPicPr>
            <p:cNvPr id="9" name="Obrázek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477" y="52665"/>
              <a:ext cx="1471510" cy="28625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Obrázek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16632"/>
              <a:ext cx="1593369" cy="171023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3" name="TextovéPole 2"/>
          <p:cNvSpPr txBox="1"/>
          <p:nvPr userDrawn="1"/>
        </p:nvSpPr>
        <p:spPr>
          <a:xfrm>
            <a:off x="3936944" y="6494506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74F22D6-E786-4AFB-B824-7E96D0678BAC}" type="slidenum">
              <a:rPr lang="cs-CZ" sz="1050" b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pPr algn="ctr"/>
              <a:t>‹#›</a:t>
            </a:fld>
            <a:endParaRPr lang="cs-CZ" sz="105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3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jpe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65.png"/><Relationship Id="rId10" Type="http://schemas.openxmlformats.org/officeDocument/2006/relationships/image" Target="../media/image67.png"/><Relationship Id="rId4" Type="http://schemas.openxmlformats.org/officeDocument/2006/relationships/image" Target="../media/image64.jpe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67.png"/><Relationship Id="rId5" Type="http://schemas.openxmlformats.org/officeDocument/2006/relationships/image" Target="../media/image70.jpg"/><Relationship Id="rId10" Type="http://schemas.openxmlformats.org/officeDocument/2006/relationships/image" Target="../media/image30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36.png"/><Relationship Id="rId7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78.png"/><Relationship Id="rId4" Type="http://schemas.openxmlformats.org/officeDocument/2006/relationships/image" Target="../media/image22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4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3" Type="http://schemas.microsoft.com/office/2007/relationships/hdphoto" Target="../media/hdphoto3.wdp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95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4.png"/><Relationship Id="rId1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14.png"/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image" Target="../media/image108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2.png"/><Relationship Id="rId5" Type="http://schemas.microsoft.com/office/2007/relationships/hdphoto" Target="../media/hdphoto4.wdp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109.png"/><Relationship Id="rId9" Type="http://schemas.openxmlformats.org/officeDocument/2006/relationships/image" Target="../media/image60.png"/><Relationship Id="rId1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23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48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6.png"/><Relationship Id="rId5" Type="http://schemas.openxmlformats.org/officeDocument/2006/relationships/image" Target="../media/image141.png"/><Relationship Id="rId10" Type="http://schemas.openxmlformats.org/officeDocument/2006/relationships/image" Target="../media/image145.png"/><Relationship Id="rId4" Type="http://schemas.openxmlformats.org/officeDocument/2006/relationships/image" Target="../media/image140.png"/><Relationship Id="rId9" Type="http://schemas.openxmlformats.org/officeDocument/2006/relationships/image" Target="../media/image1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4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23.png"/><Relationship Id="rId5" Type="http://schemas.openxmlformats.org/officeDocument/2006/relationships/image" Target="../media/image13.png"/><Relationship Id="rId10" Type="http://schemas.openxmlformats.org/officeDocument/2006/relationships/image" Target="../media/image152.png"/><Relationship Id="rId4" Type="http://schemas.openxmlformats.org/officeDocument/2006/relationships/image" Target="../media/image11.png"/><Relationship Id="rId9" Type="http://schemas.openxmlformats.org/officeDocument/2006/relationships/image" Target="../media/image1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4.png"/><Relationship Id="rId7" Type="http://schemas.openxmlformats.org/officeDocument/2006/relationships/image" Target="../media/image157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4.png"/><Relationship Id="rId7" Type="http://schemas.openxmlformats.org/officeDocument/2006/relationships/image" Target="../media/image171.jpe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jpeg"/><Relationship Id="rId7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jpeg"/><Relationship Id="rId12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32.jp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jpe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6876256" y="5733256"/>
            <a:ext cx="1800125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i="1" dirty="0">
                <a:latin typeface="+mn-lt"/>
              </a:rPr>
              <a:t>Karel </a:t>
            </a:r>
            <a:r>
              <a:rPr lang="cs-CZ" altLang="cs-CZ" sz="2400" b="1" i="1" dirty="0" err="1">
                <a:latin typeface="+mn-lt"/>
              </a:rPr>
              <a:t>Reidl</a:t>
            </a:r>
            <a:endParaRPr lang="cs-CZ" altLang="cs-CZ" sz="2400" b="1" i="1" dirty="0">
              <a:latin typeface="+mn-lt"/>
            </a:endParaRPr>
          </a:p>
        </p:txBody>
      </p:sp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116632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116632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116632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116632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116632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/>
          <a:stretch/>
        </p:blipFill>
        <p:spPr>
          <a:xfrm>
            <a:off x="1318434" y="1196752"/>
            <a:ext cx="6653616" cy="956264"/>
          </a:xfrm>
          <a:prstGeom prst="rect">
            <a:avLst/>
          </a:prstGeom>
          <a:noFill/>
          <a:ln>
            <a:noFill/>
          </a:ln>
          <a:effectLst>
            <a:glow rad="304800">
              <a:schemeClr val="bg1"/>
            </a:glo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48" y="2428733"/>
            <a:ext cx="6800102" cy="1322835"/>
          </a:xfrm>
          <a:prstGeom prst="rect">
            <a:avLst/>
          </a:prstGeom>
          <a:noFill/>
          <a:ln>
            <a:noFill/>
          </a:ln>
          <a:effectLst>
            <a:glow rad="304800">
              <a:schemeClr val="bg1"/>
            </a:glow>
          </a:effectLst>
        </p:spPr>
      </p:pic>
      <p:pic>
        <p:nvPicPr>
          <p:cNvPr id="13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3" y="6330923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98" y="6330923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23" y="6330923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048" y="6330923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73" y="6330923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ázek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719" y="788944"/>
            <a:ext cx="773866" cy="156251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orovnání produktu ná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897"/>
            <a:ext cx="85693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11550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není tableta jako tabl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57201"/>
            <a:ext cx="254476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850" y="2518612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1. Ukazatele pro porovnání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240701" y="2976637"/>
            <a:ext cx="1074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  <a:latin typeface="+mn-lt"/>
              </a:rPr>
              <a:t>2.290 Kč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792203" y="2982987"/>
            <a:ext cx="113172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rgbClr val="FF3300"/>
                </a:solidFill>
                <a:latin typeface="+mn-lt"/>
              </a:rPr>
              <a:t> 1.254 Kč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792203" y="3559250"/>
            <a:ext cx="113172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rgbClr val="FF3300"/>
                </a:solidFill>
                <a:latin typeface="+mn-lt"/>
              </a:rPr>
              <a:t> 1.075 Kč</a:t>
            </a:r>
          </a:p>
        </p:txBody>
      </p:sp>
      <p:pic>
        <p:nvPicPr>
          <p:cNvPr id="13" name="Picture 12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54550"/>
            <a:ext cx="11525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934452" y="4135512"/>
            <a:ext cx="932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896 Kč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278650" y="4644425"/>
            <a:ext cx="1290546" cy="58477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 dirty="0">
                <a:solidFill>
                  <a:srgbClr val="FF3300"/>
                </a:solidFill>
                <a:latin typeface="+mn-lt"/>
              </a:rPr>
              <a:t>439 Kč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8155308" y="2978225"/>
            <a:ext cx="7216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zákazníka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8118486" y="3554487"/>
            <a:ext cx="7857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VIP klienta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995194" y="4091062"/>
            <a:ext cx="100380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Reprezentanta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009448" y="2924944"/>
            <a:ext cx="199830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FINCLUB             STARLIFE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14025" y="3213834"/>
            <a:ext cx="1602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Obsah účinné látky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mg v 1 kapsli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2029309" y="3259157"/>
            <a:ext cx="196560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  200,25       x         379    </a:t>
            </a:r>
            <a:endParaRPr lang="cs-CZ" altLang="cs-CZ" sz="1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33362" y="5889774"/>
            <a:ext cx="8820150" cy="369332"/>
          </a:xfrm>
          <a:prstGeom prst="rect">
            <a:avLst/>
          </a:prstGeom>
          <a:solidFill>
            <a:srgbClr val="FFFF00"/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ZÁVĚR: KONKURENCE MÁ CENU ZA 100 mg ÚČINNÉ LÁTKY VÍCE NEŽ </a:t>
            </a:r>
            <a:r>
              <a:rPr lang="cs-CZ" altLang="cs-CZ" sz="1800" b="1" dirty="0" smtClean="0">
                <a:solidFill>
                  <a:srgbClr val="FF0000"/>
                </a:solidFill>
                <a:latin typeface="+mn-lt"/>
              </a:rPr>
              <a:t>6,5</a:t>
            </a:r>
            <a:r>
              <a:rPr lang="cs-CZ" altLang="cs-CZ" sz="1100" b="1" dirty="0" smtClean="0">
                <a:solidFill>
                  <a:srgbClr val="FF0000"/>
                </a:solidFill>
                <a:latin typeface="+mn-lt"/>
              </a:rPr>
              <a:t>X</a:t>
            </a:r>
            <a:r>
              <a:rPr lang="cs-CZ" altLang="cs-CZ" sz="1800" b="1" dirty="0" smtClean="0">
                <a:solidFill>
                  <a:srgbClr val="FF0000"/>
                </a:solidFill>
                <a:latin typeface="+mn-lt"/>
              </a:rPr>
              <a:t> VYŠŠÍ!</a:t>
            </a:r>
            <a:endParaRPr lang="cs-CZ" altLang="cs-CZ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148263" y="2492896"/>
            <a:ext cx="3744912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2. Cenové srovnání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5287848" y="3941936"/>
            <a:ext cx="94448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1" dirty="0" err="1">
                <a:solidFill>
                  <a:srgbClr val="00FF00"/>
                </a:solidFill>
                <a:latin typeface="+mn-lt"/>
              </a:rPr>
              <a:t>Odhad.sleva</a:t>
            </a:r>
            <a:r>
              <a:rPr lang="cs-CZ" altLang="cs-CZ" sz="1100" b="1" dirty="0">
                <a:solidFill>
                  <a:srgbClr val="00FF00"/>
                </a:solidFill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1" dirty="0">
                <a:solidFill>
                  <a:srgbClr val="00FF00"/>
                </a:solidFill>
                <a:latin typeface="+mn-lt"/>
              </a:rPr>
              <a:t>23 %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1" dirty="0">
                <a:solidFill>
                  <a:srgbClr val="00FF00"/>
                </a:solidFill>
                <a:latin typeface="+mn-lt"/>
              </a:rPr>
              <a:t>po registraci</a:t>
            </a:r>
          </a:p>
        </p:txBody>
      </p:sp>
      <p:pic>
        <p:nvPicPr>
          <p:cNvPr id="26" name="Picture 28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478287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5204188" y="3559250"/>
            <a:ext cx="1074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  <a:latin typeface="+mn-lt"/>
              </a:rPr>
              <a:t>1.763 Kč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23850" y="4542100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latin typeface="+mn-lt"/>
              </a:rPr>
              <a:t>Cena za 100 mg účinné látky: 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57136" y="3740884"/>
            <a:ext cx="1695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Počet kapslí v balení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2266530" y="3756759"/>
            <a:ext cx="153118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70          </a:t>
            </a:r>
            <a:r>
              <a:rPr lang="cs-CZ" altLang="cs-CZ" sz="1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x           </a:t>
            </a:r>
            <a:r>
              <a:rPr lang="cs-CZ" altLang="cs-CZ" sz="1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60 </a:t>
            </a: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1733528" y="4910792"/>
            <a:ext cx="22788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FINCLUB  </a:t>
            </a:r>
            <a:r>
              <a:rPr lang="cs-CZ" altLang="cs-CZ" sz="1400" b="1" dirty="0" smtClean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STARLIFE</a:t>
            </a:r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615604" y="5125444"/>
            <a:ext cx="10563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Kč / 100 mg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1610310" y="5139129"/>
            <a:ext cx="24658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 smtClean="0">
                <a:solidFill>
                  <a:schemeClr val="bg1"/>
                </a:solidFill>
                <a:latin typeface="+mn-lt"/>
              </a:rPr>
              <a:t>12,58            x             1,93                            </a:t>
            </a:r>
            <a:endParaRPr lang="cs-CZ" altLang="cs-CZ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250825" y="5446906"/>
            <a:ext cx="8785225" cy="41549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VITA STAR obsahuje navíc oproti produktu </a:t>
            </a:r>
            <a:r>
              <a:rPr lang="cs-CZ" altLang="cs-CZ" sz="1050" b="1" dirty="0" err="1">
                <a:solidFill>
                  <a:schemeClr val="bg1"/>
                </a:solidFill>
                <a:latin typeface="+mn-lt"/>
              </a:rPr>
              <a:t>Finclubu</a:t>
            </a: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 nejen houbu </a:t>
            </a:r>
            <a:r>
              <a:rPr lang="cs-CZ" altLang="cs-CZ" sz="1050" b="1" u="sng" dirty="0" err="1">
                <a:solidFill>
                  <a:schemeClr val="bg1"/>
                </a:solidFill>
                <a:latin typeface="+mn-lt"/>
              </a:rPr>
              <a:t>Maitake</a:t>
            </a: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 (mycelium) ale i houby </a:t>
            </a:r>
            <a:r>
              <a:rPr lang="cs-CZ" altLang="cs-CZ" sz="1050" b="1" u="sng" dirty="0" err="1">
                <a:solidFill>
                  <a:schemeClr val="bg1"/>
                </a:solidFill>
                <a:latin typeface="+mn-lt"/>
              </a:rPr>
              <a:t>Shiitake</a:t>
            </a: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 (houževnatec jedlý) a </a:t>
            </a:r>
            <a:r>
              <a:rPr lang="cs-CZ" altLang="cs-CZ" sz="1050" b="1" u="sng" dirty="0" err="1">
                <a:solidFill>
                  <a:schemeClr val="bg1"/>
                </a:solidFill>
                <a:latin typeface="+mn-lt"/>
              </a:rPr>
              <a:t>Reishi</a:t>
            </a:r>
            <a:r>
              <a:rPr lang="cs-CZ" altLang="cs-CZ" sz="1050" b="1" u="sng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cs-CZ" sz="1050" b="1" dirty="0" err="1">
                <a:solidFill>
                  <a:schemeClr val="bg1"/>
                </a:solidFill>
                <a:latin typeface="+mn-lt"/>
              </a:rPr>
              <a:t>Ganoderma</a:t>
            </a: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1050" b="1" dirty="0" err="1">
                <a:solidFill>
                  <a:schemeClr val="bg1"/>
                </a:solidFill>
                <a:latin typeface="+mn-lt"/>
              </a:rPr>
              <a:t>lesklokorka</a:t>
            </a: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 lesklá) - používané již stovky let pro podporu všech buněčných funkcí. </a:t>
            </a:r>
            <a:endParaRPr lang="ro-RO" altLang="cs-CZ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3367088" y="944538"/>
            <a:ext cx="1251176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VITA STAR</a:t>
            </a:r>
            <a:endParaRPr lang="ro-RO" alt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3054748" y="1700808"/>
            <a:ext cx="1981633" cy="33855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+mn-lt"/>
              </a:rPr>
              <a:t>Situace k </a:t>
            </a:r>
            <a:r>
              <a:rPr lang="cs-CZ" altLang="cs-CZ" sz="1600" b="1" dirty="0" smtClean="0">
                <a:solidFill>
                  <a:schemeClr val="bg1"/>
                </a:solidFill>
                <a:latin typeface="+mn-lt"/>
              </a:rPr>
              <a:t>30.5. 2015:</a:t>
            </a:r>
            <a:r>
              <a:rPr lang="cs-CZ" altLang="cs-CZ" sz="1600" dirty="0" smtClean="0">
                <a:solidFill>
                  <a:schemeClr val="bg1"/>
                </a:solidFill>
                <a:latin typeface="+mn-lt"/>
              </a:rPr>
              <a:t> </a:t>
            </a:r>
            <a:endParaRPr lang="ro-RO" altLang="cs-CZ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5386796" y="600045"/>
            <a:ext cx="1146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FINCLUB</a:t>
            </a:r>
            <a:r>
              <a:rPr lang="cs-CZ" altLang="cs-CZ" sz="2000" dirty="0">
                <a:solidFill>
                  <a:srgbClr val="800000"/>
                </a:solidFill>
                <a:latin typeface="+mn-lt"/>
              </a:rPr>
              <a:t> </a:t>
            </a:r>
            <a:endParaRPr lang="ro-RO" altLang="cs-CZ" sz="20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9" name="Text Box 44"/>
          <p:cNvSpPr txBox="1">
            <a:spLocks noChangeArrowheads="1"/>
          </p:cNvSpPr>
          <p:nvPr/>
        </p:nvSpPr>
        <p:spPr bwMode="auto">
          <a:xfrm>
            <a:off x="2775120" y="3517697"/>
            <a:ext cx="17604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1" dirty="0" err="1" smtClean="0">
                <a:solidFill>
                  <a:schemeClr val="bg1"/>
                </a:solidFill>
                <a:latin typeface="+mn-lt"/>
              </a:rPr>
              <a:t>Maitake</a:t>
            </a:r>
            <a:r>
              <a:rPr lang="cs-CZ" altLang="cs-CZ" sz="11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1100" b="1" dirty="0">
                <a:solidFill>
                  <a:schemeClr val="bg1"/>
                </a:solidFill>
                <a:latin typeface="+mn-lt"/>
              </a:rPr>
              <a:t>+ </a:t>
            </a:r>
            <a:r>
              <a:rPr lang="cs-CZ" altLang="cs-CZ" sz="1100" b="1" dirty="0" err="1">
                <a:solidFill>
                  <a:schemeClr val="bg1"/>
                </a:solidFill>
                <a:latin typeface="+mn-lt"/>
              </a:rPr>
              <a:t>Shiitake</a:t>
            </a:r>
            <a:r>
              <a:rPr lang="cs-CZ" altLang="cs-CZ" sz="1100" b="1" dirty="0">
                <a:solidFill>
                  <a:schemeClr val="bg1"/>
                </a:solidFill>
                <a:latin typeface="+mn-lt"/>
              </a:rPr>
              <a:t> + </a:t>
            </a:r>
            <a:r>
              <a:rPr lang="cs-CZ" altLang="cs-CZ" sz="1100" b="1" dirty="0" err="1" smtClean="0">
                <a:solidFill>
                  <a:schemeClr val="bg1"/>
                </a:solidFill>
                <a:latin typeface="+mn-lt"/>
              </a:rPr>
              <a:t>Reishi</a:t>
            </a:r>
            <a:endParaRPr lang="cs-CZ" altLang="cs-CZ" sz="1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 Box 45"/>
          <p:cNvSpPr txBox="1">
            <a:spLocks noChangeArrowheads="1"/>
          </p:cNvSpPr>
          <p:nvPr/>
        </p:nvSpPr>
        <p:spPr bwMode="auto">
          <a:xfrm>
            <a:off x="1763713" y="3513871"/>
            <a:ext cx="10534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1" dirty="0" smtClean="0">
                <a:latin typeface="+mn-lt"/>
              </a:rPr>
              <a:t>pouze </a:t>
            </a:r>
            <a:r>
              <a:rPr lang="cs-CZ" altLang="cs-CZ" sz="1100" b="1" dirty="0" err="1" smtClean="0">
                <a:latin typeface="+mn-lt"/>
              </a:rPr>
              <a:t>Maitake</a:t>
            </a:r>
            <a:endParaRPr lang="cs-CZ" altLang="cs-CZ" sz="1000" dirty="0">
              <a:ln w="12700">
                <a:solidFill>
                  <a:schemeClr val="tx1"/>
                </a:solidFill>
              </a:ln>
              <a:latin typeface="+mn-lt"/>
            </a:endParaRPr>
          </a:p>
        </p:txBody>
      </p:sp>
      <p:pic>
        <p:nvPicPr>
          <p:cNvPr id="41" name="Picture 46" descr="Logo STARLIFE NEW (1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47" y="769056"/>
            <a:ext cx="1536700" cy="29845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8" descr="Obrázek3 kop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16" y="1095342"/>
            <a:ext cx="1178076" cy="117807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86" y="4665737"/>
            <a:ext cx="1696038" cy="593824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Šipka doprava 44"/>
          <p:cNvSpPr/>
          <p:nvPr/>
        </p:nvSpPr>
        <p:spPr>
          <a:xfrm>
            <a:off x="3024262" y="1441271"/>
            <a:ext cx="1979538" cy="258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323850" y="4096664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3. </a:t>
            </a:r>
            <a:r>
              <a:rPr lang="cs-CZ" altLang="cs-CZ" sz="1800" b="1" dirty="0" smtClean="0">
                <a:solidFill>
                  <a:srgbClr val="002060"/>
                </a:solidFill>
                <a:latin typeface="+mn-lt"/>
              </a:rPr>
              <a:t>Srovnání do molekuly</a:t>
            </a:r>
            <a:endParaRPr lang="cs-CZ" altLang="cs-CZ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ázek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36" y="972958"/>
            <a:ext cx="780845" cy="157661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45" name="Picture 2" descr="Porovnání produktu ná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80645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59187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není tableta jako tabl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764704"/>
            <a:ext cx="254476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23850" y="2582960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1. Ukazatele pro porovnání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5240701" y="3124274"/>
            <a:ext cx="1074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  <a:latin typeface="+mn-lt"/>
              </a:rPr>
              <a:t>1.549 Kč</a:t>
            </a:r>
          </a:p>
        </p:txBody>
      </p:sp>
      <p:pic>
        <p:nvPicPr>
          <p:cNvPr id="51" name="Picture 8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059187"/>
            <a:ext cx="12065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6792996" y="3130624"/>
            <a:ext cx="11317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1.019 Kč</a:t>
            </a:r>
          </a:p>
        </p:txBody>
      </p:sp>
      <p:pic>
        <p:nvPicPr>
          <p:cNvPr id="53" name="Picture 10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25924"/>
            <a:ext cx="11525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6892383" y="3706887"/>
            <a:ext cx="932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874 Kč</a:t>
            </a:r>
          </a:p>
        </p:txBody>
      </p:sp>
      <p:pic>
        <p:nvPicPr>
          <p:cNvPr id="55" name="Picture 12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202187"/>
            <a:ext cx="11525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6935245" y="4283149"/>
            <a:ext cx="932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728 Kč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7230268" y="4872269"/>
            <a:ext cx="1560513" cy="58477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cs-CZ" altLang="cs-CZ" b="1" dirty="0">
                <a:solidFill>
                  <a:srgbClr val="FF3300"/>
                </a:solidFill>
                <a:latin typeface="+mn-lt"/>
              </a:rPr>
              <a:t>357 Kč</a:t>
            </a:r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8155308" y="3125862"/>
            <a:ext cx="7216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zákazníka</a:t>
            </a:r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8118486" y="3702124"/>
            <a:ext cx="7857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VIP klienta</a:t>
            </a:r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7995194" y="4238699"/>
            <a:ext cx="100380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>
                <a:solidFill>
                  <a:schemeClr val="bg1"/>
                </a:solidFill>
                <a:latin typeface="+mn-lt"/>
              </a:rPr>
              <a:t>Reprezentanta</a:t>
            </a: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2058698" y="3026913"/>
            <a:ext cx="202168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cs-CZ" altLang="cs-CZ" sz="1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TIANSHI             STARLIFE</a:t>
            </a:r>
          </a:p>
        </p:txBody>
      </p:sp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261078" y="3290837"/>
            <a:ext cx="16023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Obsah účinné látky</a:t>
            </a: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2060515" y="3337247"/>
            <a:ext cx="201987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500          x       1.440 mg</a:t>
            </a: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262956" y="6007118"/>
            <a:ext cx="8560853" cy="369332"/>
          </a:xfrm>
          <a:prstGeom prst="rect">
            <a:avLst/>
          </a:prstGeom>
          <a:solidFill>
            <a:srgbClr val="FFFF00"/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!!! KONKURENCE MÁ CENU ZA 100 mg ÚČINNÉ LÁTKY TÉMĚŘ 1,9x </a:t>
            </a:r>
            <a:r>
              <a:rPr lang="cs-CZ" altLang="cs-CZ" sz="1800" b="1" dirty="0" smtClean="0">
                <a:solidFill>
                  <a:srgbClr val="FF0000"/>
                </a:solidFill>
                <a:latin typeface="+mn-lt"/>
              </a:rPr>
              <a:t>VYŠŠÍ</a:t>
            </a:r>
            <a:endParaRPr lang="cs-CZ" altLang="cs-CZ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5" name="Text Box 25"/>
          <p:cNvSpPr txBox="1">
            <a:spLocks noChangeArrowheads="1"/>
          </p:cNvSpPr>
          <p:nvPr/>
        </p:nvSpPr>
        <p:spPr bwMode="auto">
          <a:xfrm>
            <a:off x="5075237" y="2636912"/>
            <a:ext cx="3814613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2. Cenové srovnání</a:t>
            </a:r>
          </a:p>
        </p:txBody>
      </p:sp>
      <p:sp>
        <p:nvSpPr>
          <p:cNvPr id="67" name="Text Box 27"/>
          <p:cNvSpPr txBox="1">
            <a:spLocks noChangeArrowheads="1"/>
          </p:cNvSpPr>
          <p:nvPr/>
        </p:nvSpPr>
        <p:spPr bwMode="auto">
          <a:xfrm>
            <a:off x="4156803" y="3690981"/>
            <a:ext cx="8418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00" b="1" dirty="0">
                <a:solidFill>
                  <a:srgbClr val="00FF00"/>
                </a:solidFill>
                <a:latin typeface="+mn-lt"/>
              </a:rPr>
              <a:t>Sleva 25 %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00" b="1" dirty="0">
                <a:solidFill>
                  <a:srgbClr val="00FF00"/>
                </a:solidFill>
                <a:latin typeface="+mn-lt"/>
              </a:rPr>
              <a:t>po registraci</a:t>
            </a:r>
          </a:p>
        </p:txBody>
      </p:sp>
      <p:pic>
        <p:nvPicPr>
          <p:cNvPr id="68" name="Picture 28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25924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5204188" y="3706887"/>
            <a:ext cx="1074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  <a:latin typeface="+mn-lt"/>
              </a:rPr>
              <a:t>1.162 Kč</a:t>
            </a:r>
          </a:p>
        </p:txBody>
      </p:sp>
      <p:sp>
        <p:nvSpPr>
          <p:cNvPr id="70" name="Text Box 30"/>
          <p:cNvSpPr txBox="1">
            <a:spLocks noChangeArrowheads="1"/>
          </p:cNvSpPr>
          <p:nvPr/>
        </p:nvSpPr>
        <p:spPr bwMode="auto">
          <a:xfrm>
            <a:off x="323850" y="4527648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Cena za 100 mg účinné látky: </a:t>
            </a:r>
          </a:p>
        </p:txBody>
      </p:sp>
      <p:pic>
        <p:nvPicPr>
          <p:cNvPr id="71" name="Picture 31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84724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 Box 32"/>
          <p:cNvSpPr txBox="1">
            <a:spLocks noChangeArrowheads="1"/>
          </p:cNvSpPr>
          <p:nvPr/>
        </p:nvSpPr>
        <p:spPr bwMode="auto">
          <a:xfrm>
            <a:off x="5302781" y="4276799"/>
            <a:ext cx="8752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  <a:latin typeface="+mn-lt"/>
              </a:rPr>
              <a:t>790 Kč</a:t>
            </a:r>
          </a:p>
        </p:txBody>
      </p:sp>
      <p:sp>
        <p:nvSpPr>
          <p:cNvPr id="73" name="Text Box 33"/>
          <p:cNvSpPr txBox="1">
            <a:spLocks noChangeArrowheads="1"/>
          </p:cNvSpPr>
          <p:nvPr/>
        </p:nvSpPr>
        <p:spPr bwMode="auto">
          <a:xfrm>
            <a:off x="4077808" y="4280456"/>
            <a:ext cx="1010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00" b="1" dirty="0">
                <a:solidFill>
                  <a:srgbClr val="00FF00"/>
                </a:solidFill>
                <a:latin typeface="+mn-lt"/>
              </a:rPr>
              <a:t>Max. dosažené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00" b="1" dirty="0">
                <a:solidFill>
                  <a:srgbClr val="00FF00"/>
                </a:solidFill>
                <a:latin typeface="+mn-lt"/>
              </a:rPr>
              <a:t>slevy (49 %)</a:t>
            </a:r>
            <a:r>
              <a:rPr lang="cs-CZ" altLang="cs-CZ" sz="1000" b="1" dirty="0">
                <a:solidFill>
                  <a:srgbClr val="009900"/>
                </a:solidFill>
                <a:latin typeface="+mn-lt"/>
              </a:rPr>
              <a:t> </a:t>
            </a:r>
          </a:p>
        </p:txBody>
      </p:sp>
      <p:sp>
        <p:nvSpPr>
          <p:cNvPr id="74" name="Text Box 34"/>
          <p:cNvSpPr txBox="1">
            <a:spLocks noChangeArrowheads="1"/>
          </p:cNvSpPr>
          <p:nvPr/>
        </p:nvSpPr>
        <p:spPr bwMode="auto">
          <a:xfrm>
            <a:off x="257136" y="3592610"/>
            <a:ext cx="16955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+mn-lt"/>
              </a:rPr>
              <a:t>Počet kapslí v balení</a:t>
            </a:r>
          </a:p>
        </p:txBody>
      </p:sp>
      <p:sp>
        <p:nvSpPr>
          <p:cNvPr id="75" name="Text Box 35"/>
          <p:cNvSpPr txBox="1">
            <a:spLocks noChangeArrowheads="1"/>
          </p:cNvSpPr>
          <p:nvPr/>
        </p:nvSpPr>
        <p:spPr bwMode="auto">
          <a:xfrm>
            <a:off x="2058699" y="3696657"/>
            <a:ext cx="199207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cs-CZ" altLang="cs-CZ" sz="1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100          x           60       </a:t>
            </a:r>
          </a:p>
        </p:txBody>
      </p:sp>
      <p:sp>
        <p:nvSpPr>
          <p:cNvPr id="76" name="Text Box 37"/>
          <p:cNvSpPr txBox="1">
            <a:spLocks noChangeArrowheads="1"/>
          </p:cNvSpPr>
          <p:nvPr/>
        </p:nvSpPr>
        <p:spPr bwMode="auto">
          <a:xfrm>
            <a:off x="1975761" y="4888010"/>
            <a:ext cx="20571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+mn-lt"/>
              </a:rPr>
              <a:t>TIANSHI               STARLIFE</a:t>
            </a:r>
          </a:p>
        </p:txBody>
      </p:sp>
      <p:sp>
        <p:nvSpPr>
          <p:cNvPr id="77" name="Text Box 38"/>
          <p:cNvSpPr txBox="1">
            <a:spLocks noChangeArrowheads="1"/>
          </p:cNvSpPr>
          <p:nvPr/>
        </p:nvSpPr>
        <p:spPr bwMode="auto">
          <a:xfrm>
            <a:off x="265592" y="5089623"/>
            <a:ext cx="10563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+mn-lt"/>
              </a:rPr>
              <a:t>Kč / 100 mg</a:t>
            </a:r>
          </a:p>
        </p:txBody>
      </p:sp>
      <p:sp>
        <p:nvSpPr>
          <p:cNvPr id="78" name="Text Box 39"/>
          <p:cNvSpPr txBox="1">
            <a:spLocks noChangeArrowheads="1"/>
          </p:cNvSpPr>
          <p:nvPr/>
        </p:nvSpPr>
        <p:spPr bwMode="auto">
          <a:xfrm>
            <a:off x="2069353" y="5103910"/>
            <a:ext cx="1887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 smtClean="0">
                <a:solidFill>
                  <a:schemeClr val="bg1"/>
                </a:solidFill>
                <a:latin typeface="+mn-lt"/>
              </a:rPr>
              <a:t>  1,58          x         0,41   </a:t>
            </a:r>
            <a:endParaRPr lang="cs-CZ" altLang="cs-CZ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9" name="Text Box 40"/>
          <p:cNvSpPr txBox="1">
            <a:spLocks noChangeArrowheads="1"/>
          </p:cNvSpPr>
          <p:nvPr/>
        </p:nvSpPr>
        <p:spPr bwMode="auto">
          <a:xfrm>
            <a:off x="283854" y="5525145"/>
            <a:ext cx="8539956" cy="46166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 u="sng" dirty="0">
                <a:solidFill>
                  <a:schemeClr val="bg1"/>
                </a:solidFill>
                <a:latin typeface="+mn-lt"/>
              </a:rPr>
              <a:t>A NAVÍC</a:t>
            </a:r>
            <a:r>
              <a:rPr lang="cs-CZ" altLang="cs-CZ" sz="1200" b="1" dirty="0">
                <a:solidFill>
                  <a:schemeClr val="bg1"/>
                </a:solidFill>
                <a:latin typeface="+mn-lt"/>
              </a:rPr>
              <a:t>: CORDYCEPS STAR obsahuje i další významné účinné složky -  </a:t>
            </a:r>
            <a:r>
              <a:rPr lang="cs-CZ" altLang="cs-CZ" sz="1200" b="1" dirty="0" err="1">
                <a:solidFill>
                  <a:schemeClr val="bg1"/>
                </a:solidFill>
                <a:latin typeface="+mn-lt"/>
              </a:rPr>
              <a:t>Ganodermu</a:t>
            </a:r>
            <a:r>
              <a:rPr lang="cs-CZ" altLang="cs-CZ" sz="1200" b="1" dirty="0">
                <a:solidFill>
                  <a:schemeClr val="bg1"/>
                </a:solidFill>
                <a:latin typeface="+mn-lt"/>
              </a:rPr>
              <a:t> (houba </a:t>
            </a:r>
            <a:r>
              <a:rPr lang="cs-CZ" altLang="cs-CZ" sz="1200" b="1" dirty="0" err="1">
                <a:solidFill>
                  <a:schemeClr val="bg1"/>
                </a:solidFill>
                <a:latin typeface="+mn-lt"/>
              </a:rPr>
              <a:t>Reishi</a:t>
            </a:r>
            <a:r>
              <a:rPr lang="cs-CZ" altLang="cs-CZ" sz="1200" b="1" dirty="0">
                <a:solidFill>
                  <a:schemeClr val="bg1"/>
                </a:solidFill>
                <a:latin typeface="+mn-lt"/>
              </a:rPr>
              <a:t>), </a:t>
            </a:r>
            <a:r>
              <a:rPr lang="cs-CZ" altLang="cs-CZ" sz="1200" b="1" dirty="0" err="1">
                <a:solidFill>
                  <a:schemeClr val="bg1"/>
                </a:solidFill>
                <a:latin typeface="+mn-lt"/>
              </a:rPr>
              <a:t>Pseudostelárii</a:t>
            </a:r>
            <a:r>
              <a:rPr lang="cs-CZ" altLang="cs-CZ" sz="1200" b="1" dirty="0">
                <a:solidFill>
                  <a:schemeClr val="bg1"/>
                </a:solidFill>
                <a:latin typeface="+mn-lt"/>
              </a:rPr>
              <a:t> a </a:t>
            </a:r>
            <a:r>
              <a:rPr lang="cs-CZ" altLang="cs-CZ" sz="1200" b="1" dirty="0" err="1">
                <a:solidFill>
                  <a:schemeClr val="bg1"/>
                </a:solidFill>
                <a:latin typeface="+mn-lt"/>
              </a:rPr>
              <a:t>Gymnostemu</a:t>
            </a:r>
            <a:r>
              <a:rPr lang="cs-CZ" altLang="cs-CZ" sz="1200" b="1" dirty="0">
                <a:solidFill>
                  <a:schemeClr val="bg1"/>
                </a:solidFill>
                <a:latin typeface="+mn-lt"/>
              </a:rPr>
              <a:t> - tj</a:t>
            </a:r>
            <a:r>
              <a:rPr lang="cs-CZ" altLang="cs-CZ" sz="1200" b="1" dirty="0" smtClean="0">
                <a:solidFill>
                  <a:schemeClr val="bg1"/>
                </a:solidFill>
                <a:latin typeface="+mn-lt"/>
              </a:rPr>
              <a:t>. stimulující </a:t>
            </a:r>
            <a:r>
              <a:rPr lang="cs-CZ" altLang="cs-CZ" sz="1200" b="1" dirty="0">
                <a:solidFill>
                  <a:schemeClr val="bg1"/>
                </a:solidFill>
                <a:latin typeface="+mn-lt"/>
              </a:rPr>
              <a:t>látky s antioxidačními účinky. </a:t>
            </a:r>
            <a:endParaRPr lang="ro-RO" alt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3316288" y="1052041"/>
            <a:ext cx="1433919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CORDYCEPS</a:t>
            </a:r>
            <a:endParaRPr lang="ro-RO" alt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2" name="Text Box 45"/>
          <p:cNvSpPr txBox="1">
            <a:spLocks noChangeArrowheads="1"/>
          </p:cNvSpPr>
          <p:nvPr/>
        </p:nvSpPr>
        <p:spPr bwMode="auto">
          <a:xfrm>
            <a:off x="3119969" y="1862359"/>
            <a:ext cx="187743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+mn-lt"/>
              </a:rPr>
              <a:t>Situace k 1.3. 2015: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 </a:t>
            </a:r>
            <a:endParaRPr lang="ro-RO" altLang="cs-CZ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6" name="Picture 50" descr="Obrázek1 kop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630" y="864066"/>
            <a:ext cx="688358" cy="150200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Obrázek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04" y="4856435"/>
            <a:ext cx="1619261" cy="56679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Šipka doprava 87"/>
          <p:cNvSpPr/>
          <p:nvPr/>
        </p:nvSpPr>
        <p:spPr>
          <a:xfrm>
            <a:off x="3088039" y="1495240"/>
            <a:ext cx="1979538" cy="258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Text Box 46"/>
          <p:cNvSpPr txBox="1">
            <a:spLocks noChangeArrowheads="1"/>
          </p:cNvSpPr>
          <p:nvPr/>
        </p:nvSpPr>
        <p:spPr bwMode="auto">
          <a:xfrm>
            <a:off x="5302781" y="851986"/>
            <a:ext cx="16722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TIENS/TIANSHI</a:t>
            </a:r>
            <a:r>
              <a:rPr lang="cs-CZ" altLang="cs-CZ" sz="2000" dirty="0">
                <a:solidFill>
                  <a:srgbClr val="800000"/>
                </a:solidFill>
                <a:latin typeface="+mn-lt"/>
              </a:rPr>
              <a:t> </a:t>
            </a:r>
            <a:endParaRPr lang="ro-RO" altLang="cs-CZ" sz="20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89" name="Text Box 26"/>
          <p:cNvSpPr txBox="1">
            <a:spLocks noChangeArrowheads="1"/>
          </p:cNvSpPr>
          <p:nvPr/>
        </p:nvSpPr>
        <p:spPr bwMode="auto">
          <a:xfrm>
            <a:off x="350387" y="4067780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3. </a:t>
            </a:r>
            <a:r>
              <a:rPr lang="cs-CZ" altLang="cs-CZ" sz="1800" b="1" dirty="0" smtClean="0">
                <a:solidFill>
                  <a:srgbClr val="002060"/>
                </a:solidFill>
                <a:latin typeface="+mn-lt"/>
              </a:rPr>
              <a:t>Srovnání do molekuly</a:t>
            </a:r>
            <a:endParaRPr lang="cs-CZ" altLang="cs-CZ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4" name="Picture 47" descr="Logo STARLIFE NEW (1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55" y="947163"/>
            <a:ext cx="1536700" cy="29845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93" y="635138"/>
            <a:ext cx="713888" cy="279386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3" y="583947"/>
            <a:ext cx="719244" cy="281481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03" y="536156"/>
            <a:ext cx="735705" cy="287924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1" name="Picture 17" descr="pfizer-listerine-mouthwash-bott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59630"/>
            <a:ext cx="2303462" cy="23749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390787" y="3463003"/>
            <a:ext cx="3766642" cy="2431435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</a:pPr>
            <a:r>
              <a:rPr lang="cs-CZ" sz="16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250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Kč/500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ml 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-&gt;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LK65 = 125 Kč</a:t>
            </a:r>
            <a:endParaRPr lang="cs-CZ" sz="16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SzPct val="90000"/>
            </a:pPr>
            <a:r>
              <a:rPr lang="cs-CZ" sz="1600" b="1" i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Použití:</a:t>
            </a: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cs-CZ" sz="16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ústní voda</a:t>
            </a: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 záněty očí, uší, krku</a:t>
            </a: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 kožní </a:t>
            </a:r>
            <a:r>
              <a:rPr lang="cs-CZ" sz="16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ekzém,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lupenka, akné</a:t>
            </a:r>
            <a:r>
              <a:rPr lang="cs-CZ" sz="16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plísně</a:t>
            </a: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 dezinfekce poranění</a:t>
            </a: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 praxe = „kudy teče, tudy léčí“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1600" b="1" dirty="0" smtClean="0">
              <a:ln>
                <a:solidFill>
                  <a:schemeClr val="tx1"/>
                </a:solidFill>
              </a:ln>
              <a:solidFill>
                <a:srgbClr val="00B0F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SzPct val="90000"/>
            </a:pPr>
            <a:endParaRPr lang="cs-CZ" sz="1600" b="1" dirty="0" smtClean="0">
              <a:ln>
                <a:solidFill>
                  <a:schemeClr val="tx1"/>
                </a:solidFill>
              </a:ln>
              <a:solidFill>
                <a:srgbClr val="00B0F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buSzPct val="90000"/>
            </a:pP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         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=&gt;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4,17 Kč/den</a:t>
            </a:r>
            <a:endParaRPr lang="cs-CZ" sz="24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716016" y="3459163"/>
            <a:ext cx="4248472" cy="2185214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buSzPct val="90000"/>
              <a:buFont typeface="Wingdings" panose="05000000000000000000" pitchFamily="2" charset="2"/>
              <a:buChar char="§"/>
            </a:pPr>
            <a:r>
              <a:rPr lang="cs-CZ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130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Kč/500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ml </a:t>
            </a:r>
            <a:endParaRPr lang="cs-CZ" sz="16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SzPct val="90000"/>
            </a:pPr>
            <a:r>
              <a:rPr lang="cs-CZ" sz="1600" b="1" i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en-US" sz="1600" b="1" i="1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ou</a:t>
            </a:r>
            <a:r>
              <a:rPr lang="cs-CZ" sz="1600" b="1" i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žití:</a:t>
            </a: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 pouze </a:t>
            </a:r>
            <a:r>
              <a:rPr lang="cs-CZ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ústní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voda</a:t>
            </a: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 nevhodné </a:t>
            </a:r>
            <a:r>
              <a:rPr lang="cs-CZ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pro </a:t>
            </a: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děti</a:t>
            </a: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 po vypláchnutí vyplivněte!!!!!</a:t>
            </a:r>
            <a:endParaRPr lang="cs-CZ" sz="16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SzPct val="90000"/>
            </a:pPr>
            <a:r>
              <a:rPr lang="cs-CZ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Cena </a:t>
            </a:r>
            <a:r>
              <a:rPr lang="cs-CZ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2 balení je 260 Kč </a:t>
            </a:r>
            <a:endParaRPr lang="cs-CZ" sz="1600" b="1" dirty="0" smtClean="0">
              <a:ln>
                <a:solidFill>
                  <a:schemeClr val="tx1"/>
                </a:solidFill>
              </a:ln>
              <a:solidFill>
                <a:srgbClr val="00B05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SzPct val="90000"/>
            </a:pPr>
            <a:endParaRPr lang="cs-CZ" sz="16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buSzPct val="90000"/>
            </a:pPr>
            <a:r>
              <a:rPr lang="cs-CZ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         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=&gt;</a:t>
            </a:r>
            <a:r>
              <a:rPr lang="cs-CZ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4,33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Kč/den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7" y="1588882"/>
            <a:ext cx="556668" cy="1809884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2274108" y="395466"/>
            <a:ext cx="3954076" cy="1521366"/>
          </a:xfrm>
          <a:prstGeom prst="irregularSeal2">
            <a:avLst/>
          </a:prstGeom>
          <a:solidFill>
            <a:srgbClr val="FFFF00"/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 smtClean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Bez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 smtClean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škodlivých ingrediencí,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 smtClean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bez </a:t>
            </a:r>
            <a:r>
              <a:rPr lang="cs-CZ" altLang="cs-CZ" sz="1400" b="1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alkoholu</a:t>
            </a: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6852086" y="2847752"/>
            <a:ext cx="2045328" cy="1222822"/>
          </a:xfrm>
          <a:prstGeom prst="irregularSeal2">
            <a:avLst/>
          </a:prstGeom>
          <a:solidFill>
            <a:srgbClr val="FFFF00"/>
          </a:solidFill>
          <a:ln w="15875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 smtClean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Obsahuje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 smtClean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SLS</a:t>
            </a:r>
            <a:endParaRPr lang="cs-CZ" altLang="cs-CZ" sz="1600" b="1" dirty="0">
              <a:solidFill>
                <a:srgbClr val="C00000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-2869" r="22825" b="2869"/>
          <a:stretch/>
        </p:blipFill>
        <p:spPr>
          <a:xfrm>
            <a:off x="0" y="-205730"/>
            <a:ext cx="9156231" cy="7081252"/>
          </a:xfrm>
          <a:prstGeom prst="rect">
            <a:avLst/>
          </a:prstGeom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 descr="agí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956" y="1142771"/>
            <a:ext cx="2760528" cy="2104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16" y="3607716"/>
            <a:ext cx="1211431" cy="244601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66" y="3607716"/>
            <a:ext cx="1210633" cy="24444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18" y="586988"/>
            <a:ext cx="2891988" cy="70564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23" name="TextovéPole 22"/>
          <p:cNvSpPr txBox="1"/>
          <p:nvPr/>
        </p:nvSpPr>
        <p:spPr>
          <a:xfrm>
            <a:off x="3415574" y="1460286"/>
            <a:ext cx="4739146" cy="1823576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jedná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se o onemocnění bakteriální,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virové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 výjimečně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mykotického původu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inkubační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doba je 2-3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dny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důležité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nepodcenit  a doléčit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72" y="2245390"/>
            <a:ext cx="1375566" cy="380833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9" y="1814257"/>
            <a:ext cx="1083271" cy="423946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52" y="3607716"/>
            <a:ext cx="1211431" cy="244601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26" y="3607716"/>
            <a:ext cx="1211431" cy="244601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1" y="4106808"/>
            <a:ext cx="1062648" cy="21456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1300"/>
            <a:ext cx="3449460" cy="60710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7" y="1264619"/>
            <a:ext cx="3546113" cy="2338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ovéPole 20"/>
          <p:cNvSpPr txBox="1"/>
          <p:nvPr/>
        </p:nvSpPr>
        <p:spPr>
          <a:xfrm>
            <a:off x="3877738" y="1359575"/>
            <a:ext cx="4161050" cy="1987467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zánětlivé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onemocnění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plic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0066FF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bakteriální, virová, mykotická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nebo plísňová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onemocnění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0066FF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šíří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se kapénkovou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infekcí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0066FF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důležité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nepodcenit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doléčit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0066FF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52" y="2420888"/>
            <a:ext cx="1375566" cy="380833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845" y="4106808"/>
            <a:ext cx="1062647" cy="21456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843" y="4106808"/>
            <a:ext cx="1062187" cy="214467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40" y="4106808"/>
            <a:ext cx="1063158" cy="214663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12" y="4106808"/>
            <a:ext cx="1062144" cy="214458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70" y="4106808"/>
            <a:ext cx="1063159" cy="214663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470" y="3574590"/>
            <a:ext cx="1359957" cy="274590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6645" y="3574590"/>
            <a:ext cx="1359957" cy="274590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29" y="671768"/>
            <a:ext cx="3088839" cy="49029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026" name="Picture 2" descr="http://www.saminka17.estranky.cz/img/original/3/usme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r="17575"/>
          <a:stretch/>
        </p:blipFill>
        <p:spPr bwMode="auto">
          <a:xfrm>
            <a:off x="585131" y="646389"/>
            <a:ext cx="1513602" cy="1760712"/>
          </a:xfrm>
          <a:prstGeom prst="rect">
            <a:avLst/>
          </a:prstGeom>
          <a:noFill/>
          <a:ln w="38100">
            <a:solidFill>
              <a:srgbClr val="66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r="17346" b="6294"/>
          <a:stretch/>
        </p:blipFill>
        <p:spPr>
          <a:xfrm>
            <a:off x="497264" y="4610586"/>
            <a:ext cx="1689336" cy="1561759"/>
          </a:xfrm>
          <a:prstGeom prst="rect">
            <a:avLst/>
          </a:prstGeom>
          <a:ln w="38100">
            <a:solidFill>
              <a:srgbClr val="66CCFF"/>
            </a:solidFill>
          </a:ln>
        </p:spPr>
      </p:pic>
      <p:sp>
        <p:nvSpPr>
          <p:cNvPr id="27" name="TextovéPole 26"/>
          <p:cNvSpPr txBox="1"/>
          <p:nvPr/>
        </p:nvSpPr>
        <p:spPr>
          <a:xfrm>
            <a:off x="2697279" y="1399133"/>
            <a:ext cx="4196444" cy="2015936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FF99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Už na začátku života je třeba podporovat organizmus dítěte, protože ani maminky nemají vždy dostatečnou obranyschopnost.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/>
          <a:stretch/>
        </p:blipFill>
        <p:spPr>
          <a:xfrm>
            <a:off x="971600" y="2552667"/>
            <a:ext cx="1540400" cy="1812437"/>
          </a:xfrm>
          <a:prstGeom prst="rect">
            <a:avLst/>
          </a:prstGeom>
          <a:ln w="38100">
            <a:solidFill>
              <a:srgbClr val="FF66CC"/>
            </a:solidFill>
          </a:ln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61" y="1543371"/>
            <a:ext cx="1725490" cy="477712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r="2711"/>
          <a:stretch/>
        </p:blipFill>
        <p:spPr>
          <a:xfrm>
            <a:off x="0" y="0"/>
            <a:ext cx="4176464" cy="6858000"/>
          </a:xfrm>
          <a:prstGeom prst="rect">
            <a:avLst/>
          </a:prstGeom>
        </p:spPr>
      </p:pic>
      <p:pic>
        <p:nvPicPr>
          <p:cNvPr id="14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1" y="635078"/>
            <a:ext cx="3595953" cy="49771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20" name="TextovéPole 19"/>
          <p:cNvSpPr txBox="1"/>
          <p:nvPr/>
        </p:nvSpPr>
        <p:spPr>
          <a:xfrm>
            <a:off x="4355976" y="548968"/>
            <a:ext cx="4504715" cy="2015936"/>
          </a:xfrm>
          <a:prstGeom prst="rect">
            <a:avLst/>
          </a:prstGeom>
          <a:solidFill>
            <a:schemeClr val="bg1">
              <a:alpha val="93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Díky problematice s léčbou nemocí pomocí antibiotik je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stále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více případů alergických potíží </a:t>
            </a:r>
            <a:endParaRPr lang="cs-CZ" sz="2400" b="1" dirty="0" smtClean="0">
              <a:ln>
                <a:solidFill>
                  <a:schemeClr val="tx1"/>
                </a:solidFill>
              </a:ln>
              <a:solidFill>
                <a:srgbClr val="0066FF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000"/>
              </a:lnSpc>
            </a:pP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u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kterých nezabírají </a:t>
            </a:r>
          </a:p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0066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žádné léky.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5745" y="3799478"/>
            <a:ext cx="1160888" cy="234395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132856"/>
            <a:ext cx="1518285" cy="420346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54" y="3799478"/>
            <a:ext cx="1151919" cy="232585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12241"/>
            <a:ext cx="1160291" cy="234275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2217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/>
          <a:stretch/>
        </p:blipFill>
        <p:spPr>
          <a:xfrm>
            <a:off x="-36512" y="0"/>
            <a:ext cx="9180512" cy="6885557"/>
          </a:xfrm>
          <a:prstGeom prst="rect">
            <a:avLst/>
          </a:prstGeom>
        </p:spPr>
      </p:pic>
      <p:pic>
        <p:nvPicPr>
          <p:cNvPr id="12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268760"/>
            <a:ext cx="1807999" cy="500555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19" name="TextovéPole 18"/>
          <p:cNvSpPr txBox="1"/>
          <p:nvPr/>
        </p:nvSpPr>
        <p:spPr>
          <a:xfrm>
            <a:off x="321155" y="1426842"/>
            <a:ext cx="5042933" cy="1631216"/>
          </a:xfrm>
          <a:prstGeom prst="rect">
            <a:avLst/>
          </a:prstGeom>
          <a:solidFill>
            <a:schemeClr val="bg1">
              <a:alpha val="93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Poslední dobou se stále více vyskytují a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lékařsky jsou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těžko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léčitelné </a:t>
            </a:r>
          </a:p>
          <a:p>
            <a:pPr algn="ctr">
              <a:lnSpc>
                <a:spcPts val="3000"/>
              </a:lnSpc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=&gt;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byliny jsou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nejlepší volbou. </a:t>
            </a:r>
            <a:endParaRPr lang="cs-CZ" sz="24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000"/>
              </a:lnSpc>
            </a:pP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Je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třeba mít hodně trpělivosti.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2855"/>
            <a:ext cx="3595953" cy="49771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1" y="3304335"/>
            <a:ext cx="2135719" cy="1416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40140"/>
            <a:ext cx="1349579" cy="272494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12" y="3442778"/>
            <a:ext cx="1348271" cy="2722307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12" y="3440139"/>
            <a:ext cx="1349579" cy="272494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2217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31" y="2348880"/>
            <a:ext cx="1476521" cy="298125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graphicFrame>
        <p:nvGraphicFramePr>
          <p:cNvPr id="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637229"/>
              </p:ext>
            </p:extLst>
          </p:nvPr>
        </p:nvGraphicFramePr>
        <p:xfrm>
          <a:off x="2484854" y="1144785"/>
          <a:ext cx="2884170" cy="4519353"/>
        </p:xfrm>
        <a:graphic>
          <a:graphicData uri="http://schemas.openxmlformats.org/drawingml/2006/table">
            <a:tbl>
              <a:tblPr/>
              <a:tblGrid>
                <a:gridCol w="1414956"/>
                <a:gridCol w="797609"/>
                <a:gridCol w="671605"/>
              </a:tblGrid>
              <a:tr h="443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Denní dávka obsahuje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tbl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% DDD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Inulin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500 mg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A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200 µg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B1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B2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0,4 mg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B3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 mg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B5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1,5 mg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B6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 mg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B12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 µg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C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50 mg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D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 µg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Vitamin E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 mg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Biotin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22,5 µg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77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Kyselina listová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90 µg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107950" y="1146399"/>
            <a:ext cx="2097626" cy="1028423"/>
          </a:xfrm>
          <a:prstGeom prst="rect">
            <a:avLst/>
          </a:prstGeom>
          <a:solidFill>
            <a:schemeClr val="bg1">
              <a:alpha val="93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100 </a:t>
            </a:r>
            <a:r>
              <a:rPr lang="cs-CZ" altLang="cs-CZ" sz="1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tbl</a:t>
            </a: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. = 270 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Kč 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dávkování  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1 - 0 - 1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-&gt;</a:t>
            </a: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 1 balení = 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cca </a:t>
            </a: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2 měsíce </a:t>
            </a:r>
            <a:endParaRPr lang="cs-CZ" altLang="cs-CZ" sz="1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00FF"/>
              </a:solidFill>
              <a:latin typeface="+mn-lt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-&gt;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 </a:t>
            </a: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1 tableta 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= </a:t>
            </a: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2,70 Kč</a:t>
            </a:r>
            <a:endParaRPr lang="cs-CZ" altLang="cs-CZ" sz="1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Text Box 60"/>
          <p:cNvSpPr txBox="1">
            <a:spLocks noChangeArrowheads="1"/>
          </p:cNvSpPr>
          <p:nvPr/>
        </p:nvSpPr>
        <p:spPr bwMode="auto">
          <a:xfrm>
            <a:off x="775441" y="461357"/>
            <a:ext cx="800212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+mn-lt"/>
              </a:rPr>
              <a:t>V porovnání na DDD je náš produkt silnější a levnější</a:t>
            </a:r>
          </a:p>
        </p:txBody>
      </p:sp>
      <p:pic>
        <p:nvPicPr>
          <p:cNvPr id="14" name="Picture 61" descr="walmark_martanci_prebio_mix_100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1790575" cy="276604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77" y="5518580"/>
            <a:ext cx="1814508" cy="635302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7482782" y="5363924"/>
            <a:ext cx="1560513" cy="369332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cs-CZ" altLang="cs-CZ" sz="1800" b="1" dirty="0" smtClean="0">
                <a:solidFill>
                  <a:srgbClr val="FF3300"/>
                </a:solidFill>
                <a:latin typeface="+mn-lt"/>
              </a:rPr>
              <a:t>302 </a:t>
            </a:r>
            <a:r>
              <a:rPr lang="cs-CZ" altLang="cs-CZ" sz="1800" b="1" dirty="0">
                <a:solidFill>
                  <a:srgbClr val="FF3300"/>
                </a:solidFill>
                <a:latin typeface="+mn-lt"/>
              </a:rPr>
              <a:t>Kč</a:t>
            </a:r>
          </a:p>
        </p:txBody>
      </p:sp>
      <p:sp>
        <p:nvSpPr>
          <p:cNvPr id="22" name="Text Box 55"/>
          <p:cNvSpPr txBox="1">
            <a:spLocks noChangeArrowheads="1"/>
          </p:cNvSpPr>
          <p:nvPr/>
        </p:nvSpPr>
        <p:spPr bwMode="auto">
          <a:xfrm>
            <a:off x="6945669" y="1146399"/>
            <a:ext cx="2097626" cy="1040285"/>
          </a:xfrm>
          <a:prstGeom prst="rect">
            <a:avLst/>
          </a:prstGeom>
          <a:solidFill>
            <a:schemeClr val="bg1">
              <a:alpha val="93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60 </a:t>
            </a:r>
            <a:r>
              <a:rPr lang="cs-CZ" altLang="cs-CZ" sz="1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tbl</a:t>
            </a: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. = 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550 Kč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dávkování  1 - 0 - </a:t>
            </a: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0 </a:t>
            </a:r>
            <a:endParaRPr lang="cs-CZ" altLang="cs-CZ" sz="1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00FF"/>
              </a:solidFill>
              <a:latin typeface="+mn-lt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-&gt;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 1 balení = cca 2 měsíce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-&gt;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 1 tableta = </a:t>
            </a:r>
            <a:r>
              <a:rPr lang="cs-CZ" altLang="cs-CZ" sz="1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9,16 </a:t>
            </a:r>
            <a:r>
              <a:rPr lang="cs-CZ" altLang="cs-CZ" sz="1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+mn-lt"/>
              </a:rPr>
              <a:t>Kč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873080"/>
              </p:ext>
            </p:extLst>
          </p:nvPr>
        </p:nvGraphicFramePr>
        <p:xfrm>
          <a:off x="5441032" y="1146399"/>
          <a:ext cx="1219200" cy="4514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</a:tblGrid>
              <a:tr h="48240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 dirty="0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% </a:t>
                      </a:r>
                      <a:endParaRPr lang="cs-CZ" sz="1400" b="1" u="none" strike="noStrike" dirty="0" smtClean="0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cs-CZ" sz="1400" b="1" u="none" strike="noStrike" dirty="0" smtClean="0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DDD</a:t>
                      </a:r>
                      <a:endParaRPr lang="cs-CZ" sz="1400" b="1" i="0" u="none" strike="noStrike" dirty="0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1 tbl.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 dirty="0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43,7</a:t>
                      </a:r>
                      <a:endParaRPr lang="cs-CZ" sz="1400" b="1" i="0" u="none" strike="noStrike" dirty="0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350 µg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68,2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0,75 µg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60,7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 dirty="0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0,85</a:t>
                      </a:r>
                      <a:endParaRPr lang="cs-CZ" sz="1400" b="1" i="0" u="none" strike="noStrike" dirty="0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 dirty="0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71,4</a:t>
                      </a:r>
                      <a:endParaRPr lang="cs-CZ" sz="1400" b="1" i="0" u="none" strike="noStrike" dirty="0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 dirty="0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1 mg</a:t>
                      </a:r>
                      <a:endParaRPr lang="cs-CZ" sz="1400" b="1" i="0" u="none" strike="noStrike" dirty="0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 dirty="0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120</a:t>
                      </a:r>
                      <a:endParaRPr lang="cs-CZ" sz="1400" b="1" i="0" u="none" strike="noStrike" dirty="0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3 µg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60 mg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5 µg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113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13 mg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50 µg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331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cs-CZ" sz="1400" b="1" i="0" u="none" strike="noStrike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u="none" strike="noStrike" dirty="0">
                          <a:solidFill>
                            <a:srgbClr val="FF66CC"/>
                          </a:solidFill>
                          <a:effectLst/>
                          <a:latin typeface="+mn-lt"/>
                        </a:rPr>
                        <a:t>200 µg</a:t>
                      </a:r>
                      <a:endParaRPr lang="cs-CZ" sz="1400" b="1" i="0" u="none" strike="noStrike" dirty="0">
                        <a:solidFill>
                          <a:srgbClr val="FF66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36315" y="1940299"/>
            <a:ext cx="1519268" cy="830997"/>
          </a:xfrm>
          <a:prstGeom prst="rect">
            <a:avLst/>
          </a:prstGeom>
          <a:solidFill>
            <a:srgbClr val="CCFF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b="1" dirty="0" smtClean="0">
                <a:solidFill>
                  <a:srgbClr val="0000FF"/>
                </a:solidFill>
              </a:rPr>
              <a:t>100 </a:t>
            </a:r>
            <a:r>
              <a:rPr lang="cs-CZ" sz="1200" b="1" dirty="0" err="1" smtClean="0">
                <a:solidFill>
                  <a:srgbClr val="0000FF"/>
                </a:solidFill>
              </a:rPr>
              <a:t>tbl</a:t>
            </a:r>
            <a:r>
              <a:rPr lang="cs-CZ" sz="1200" b="1" dirty="0" smtClean="0">
                <a:solidFill>
                  <a:srgbClr val="0000FF"/>
                </a:solidFill>
              </a:rPr>
              <a:t>. / 429 </a:t>
            </a:r>
            <a:r>
              <a:rPr lang="cs-CZ" sz="1200" b="1" dirty="0">
                <a:solidFill>
                  <a:srgbClr val="0000FF"/>
                </a:solidFill>
              </a:rPr>
              <a:t>Kč</a:t>
            </a:r>
          </a:p>
          <a:p>
            <a:pPr algn="ctr"/>
            <a:r>
              <a:rPr lang="cs-CZ" sz="1200" b="1" dirty="0">
                <a:solidFill>
                  <a:srgbClr val="0000FF"/>
                </a:solidFill>
              </a:rPr>
              <a:t>1 </a:t>
            </a:r>
            <a:r>
              <a:rPr lang="cs-CZ" sz="1200" b="1" dirty="0" err="1" smtClean="0">
                <a:solidFill>
                  <a:srgbClr val="0000FF"/>
                </a:solidFill>
              </a:rPr>
              <a:t>tbl</a:t>
            </a:r>
            <a:r>
              <a:rPr lang="cs-CZ" sz="1200" b="1" dirty="0" smtClean="0">
                <a:solidFill>
                  <a:srgbClr val="0000FF"/>
                </a:solidFill>
              </a:rPr>
              <a:t>. </a:t>
            </a:r>
            <a:r>
              <a:rPr lang="cs-CZ" sz="1200" b="1" dirty="0">
                <a:solidFill>
                  <a:srgbClr val="0000FF"/>
                </a:solidFill>
              </a:rPr>
              <a:t>2x denně</a:t>
            </a:r>
          </a:p>
          <a:p>
            <a:pPr algn="ctr"/>
            <a:r>
              <a:rPr lang="cs-CZ" sz="1200" b="1" dirty="0" smtClean="0">
                <a:solidFill>
                  <a:srgbClr val="FF0000"/>
                </a:solidFill>
              </a:rPr>
              <a:t>4,29 Kč/1 </a:t>
            </a:r>
            <a:r>
              <a:rPr lang="cs-CZ" sz="1200" b="1" dirty="0" err="1" smtClean="0">
                <a:solidFill>
                  <a:srgbClr val="FF0000"/>
                </a:solidFill>
              </a:rPr>
              <a:t>tbl</a:t>
            </a:r>
            <a:r>
              <a:rPr lang="cs-CZ" sz="1200" b="1" dirty="0" smtClean="0">
                <a:solidFill>
                  <a:srgbClr val="FF0000"/>
                </a:solidFill>
              </a:rPr>
              <a:t>.</a:t>
            </a:r>
            <a:endParaRPr lang="cs-CZ" sz="1200" b="1" dirty="0">
              <a:solidFill>
                <a:srgbClr val="FF0000"/>
              </a:solidFill>
            </a:endParaRPr>
          </a:p>
          <a:p>
            <a:pPr algn="ctr"/>
            <a:r>
              <a:rPr lang="cs-CZ" sz="1200" b="1" dirty="0">
                <a:solidFill>
                  <a:srgbClr val="0000FF"/>
                </a:solidFill>
              </a:rPr>
              <a:t>Tabletová forma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92639" y="3818685"/>
            <a:ext cx="1956640" cy="83099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00FF"/>
                </a:solidFill>
              </a:rPr>
              <a:t>1.000 ml / 2.100 Kč</a:t>
            </a:r>
          </a:p>
          <a:p>
            <a:pPr algn="ctr"/>
            <a:r>
              <a:rPr lang="cs-CZ" sz="1600" b="1" dirty="0" smtClean="0">
                <a:solidFill>
                  <a:srgbClr val="0000FF"/>
                </a:solidFill>
              </a:rPr>
              <a:t>1-0-1 </a:t>
            </a:r>
            <a:r>
              <a:rPr lang="cs-CZ" sz="1600" b="1" dirty="0">
                <a:solidFill>
                  <a:srgbClr val="0000FF"/>
                </a:solidFill>
              </a:rPr>
              <a:t>kávová lžička</a:t>
            </a:r>
          </a:p>
          <a:p>
            <a:pPr algn="ctr"/>
            <a:r>
              <a:rPr lang="cs-CZ" sz="1600" b="1" dirty="0" smtClean="0">
                <a:solidFill>
                  <a:srgbClr val="0000FF"/>
                </a:solidFill>
              </a:rPr>
              <a:t>1 balení / 3 měsíce</a:t>
            </a:r>
            <a:endParaRPr lang="cs-CZ" sz="1600" b="1" dirty="0">
              <a:solidFill>
                <a:srgbClr val="0000FF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216562" y="2938029"/>
            <a:ext cx="5098768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Cena všech produktu na </a:t>
            </a:r>
            <a:r>
              <a:rPr lang="cs-CZ" sz="2000" b="1" dirty="0" smtClean="0">
                <a:solidFill>
                  <a:srgbClr val="FF0000"/>
                </a:solidFill>
              </a:rPr>
              <a:t>tři </a:t>
            </a:r>
            <a:r>
              <a:rPr lang="cs-CZ" sz="2000" b="1" dirty="0">
                <a:solidFill>
                  <a:srgbClr val="FF0000"/>
                </a:solidFill>
              </a:rPr>
              <a:t>měsíce je </a:t>
            </a:r>
            <a:r>
              <a:rPr lang="cs-CZ" sz="2000" b="1" dirty="0" smtClean="0">
                <a:solidFill>
                  <a:srgbClr val="FF0000"/>
                </a:solidFill>
              </a:rPr>
              <a:t>3.945 </a:t>
            </a:r>
            <a:r>
              <a:rPr lang="cs-CZ" sz="2000" b="1" dirty="0">
                <a:solidFill>
                  <a:srgbClr val="FF0000"/>
                </a:solidFill>
              </a:rPr>
              <a:t>Kč</a:t>
            </a:r>
            <a:r>
              <a:rPr lang="cs-CZ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77337" y="4844334"/>
            <a:ext cx="1956640" cy="101566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Cena jedné kávové lžičky je 11,40 Kč.</a:t>
            </a:r>
          </a:p>
        </p:txBody>
      </p:sp>
      <p:pic>
        <p:nvPicPr>
          <p:cNvPr id="21" name="Picture 21" descr="solgar-amino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4659" y="637930"/>
            <a:ext cx="644454" cy="122488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2" name="Picture 22" descr="get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7217" y="654077"/>
            <a:ext cx="1469565" cy="115287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3" name="Picture 23" descr="4cb51d8a8ca0aa17ce240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4223" y="597311"/>
            <a:ext cx="945885" cy="136207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4" name="Picture 24" descr="LEK-186312_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48680"/>
            <a:ext cx="1439614" cy="131413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7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91" y="775026"/>
            <a:ext cx="1891000" cy="662083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sp>
        <p:nvSpPr>
          <p:cNvPr id="33" name="TextovéPole 32"/>
          <p:cNvSpPr txBox="1"/>
          <p:nvPr/>
        </p:nvSpPr>
        <p:spPr>
          <a:xfrm>
            <a:off x="7483534" y="1520380"/>
            <a:ext cx="1247714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1.029 Kč</a:t>
            </a:r>
            <a:endParaRPr lang="cs-CZ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2025014" y="1957995"/>
            <a:ext cx="1500213" cy="830997"/>
          </a:xfrm>
          <a:prstGeom prst="rect">
            <a:avLst/>
          </a:prstGeom>
          <a:solidFill>
            <a:srgbClr val="CCFF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b="1" dirty="0" smtClean="0">
                <a:solidFill>
                  <a:srgbClr val="0000FF"/>
                </a:solidFill>
              </a:rPr>
              <a:t>30 </a:t>
            </a:r>
            <a:r>
              <a:rPr lang="cs-CZ" sz="1200" b="1" dirty="0" err="1" smtClean="0">
                <a:solidFill>
                  <a:srgbClr val="0000FF"/>
                </a:solidFill>
              </a:rPr>
              <a:t>tbl</a:t>
            </a:r>
            <a:r>
              <a:rPr lang="cs-CZ" sz="1200" b="1" dirty="0" smtClean="0">
                <a:solidFill>
                  <a:srgbClr val="0000FF"/>
                </a:solidFill>
              </a:rPr>
              <a:t>. / 379 </a:t>
            </a:r>
            <a:r>
              <a:rPr lang="cs-CZ" sz="1200" b="1" dirty="0">
                <a:solidFill>
                  <a:srgbClr val="0000FF"/>
                </a:solidFill>
              </a:rPr>
              <a:t>Kč</a:t>
            </a:r>
          </a:p>
          <a:p>
            <a:pPr algn="ctr"/>
            <a:r>
              <a:rPr lang="cs-CZ" sz="1200" b="1" dirty="0">
                <a:solidFill>
                  <a:srgbClr val="0000FF"/>
                </a:solidFill>
              </a:rPr>
              <a:t>1 </a:t>
            </a:r>
            <a:r>
              <a:rPr lang="cs-CZ" sz="1200" b="1" dirty="0" err="1" smtClean="0">
                <a:solidFill>
                  <a:srgbClr val="0000FF"/>
                </a:solidFill>
              </a:rPr>
              <a:t>tbl</a:t>
            </a:r>
            <a:r>
              <a:rPr lang="cs-CZ" sz="1200" b="1" dirty="0" smtClean="0">
                <a:solidFill>
                  <a:srgbClr val="0000FF"/>
                </a:solidFill>
              </a:rPr>
              <a:t>. </a:t>
            </a:r>
            <a:r>
              <a:rPr lang="cs-CZ" sz="1200" b="1" dirty="0">
                <a:solidFill>
                  <a:srgbClr val="0000FF"/>
                </a:solidFill>
              </a:rPr>
              <a:t>2x denně</a:t>
            </a:r>
          </a:p>
          <a:p>
            <a:pPr algn="ctr"/>
            <a:r>
              <a:rPr lang="cs-CZ" sz="1200" b="1" dirty="0" smtClean="0">
                <a:solidFill>
                  <a:srgbClr val="FF0000"/>
                </a:solidFill>
              </a:rPr>
              <a:t>12,60 Kč/1 </a:t>
            </a:r>
            <a:r>
              <a:rPr lang="cs-CZ" sz="1200" b="1" dirty="0" err="1" smtClean="0">
                <a:solidFill>
                  <a:srgbClr val="FF0000"/>
                </a:solidFill>
              </a:rPr>
              <a:t>tbl</a:t>
            </a:r>
            <a:r>
              <a:rPr lang="cs-CZ" sz="1200" b="1" dirty="0" smtClean="0">
                <a:solidFill>
                  <a:srgbClr val="FF0000"/>
                </a:solidFill>
              </a:rPr>
              <a:t>.</a:t>
            </a:r>
            <a:endParaRPr lang="cs-CZ" sz="1200" b="1" dirty="0">
              <a:solidFill>
                <a:srgbClr val="FF0000"/>
              </a:solidFill>
            </a:endParaRPr>
          </a:p>
          <a:p>
            <a:pPr algn="ctr"/>
            <a:r>
              <a:rPr lang="cs-CZ" sz="1200" b="1" dirty="0">
                <a:solidFill>
                  <a:srgbClr val="0000FF"/>
                </a:solidFill>
              </a:rPr>
              <a:t>Tabletová forma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3814923" y="1953249"/>
            <a:ext cx="1499094" cy="830997"/>
          </a:xfrm>
          <a:prstGeom prst="rect">
            <a:avLst/>
          </a:prstGeom>
          <a:solidFill>
            <a:srgbClr val="CCFF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b="1" dirty="0" smtClean="0">
                <a:solidFill>
                  <a:srgbClr val="0000FF"/>
                </a:solidFill>
              </a:rPr>
              <a:t>100 </a:t>
            </a:r>
            <a:r>
              <a:rPr lang="cs-CZ" sz="1200" b="1" dirty="0" err="1" smtClean="0">
                <a:solidFill>
                  <a:srgbClr val="0000FF"/>
                </a:solidFill>
              </a:rPr>
              <a:t>tbl</a:t>
            </a:r>
            <a:r>
              <a:rPr lang="cs-CZ" sz="1200" b="1" dirty="0" smtClean="0">
                <a:solidFill>
                  <a:srgbClr val="0000FF"/>
                </a:solidFill>
              </a:rPr>
              <a:t>. / 409 </a:t>
            </a:r>
            <a:r>
              <a:rPr lang="cs-CZ" sz="1200" b="1" dirty="0">
                <a:solidFill>
                  <a:srgbClr val="0000FF"/>
                </a:solidFill>
              </a:rPr>
              <a:t>Kč</a:t>
            </a:r>
          </a:p>
          <a:p>
            <a:pPr algn="ctr"/>
            <a:r>
              <a:rPr lang="cs-CZ" sz="1200" b="1" dirty="0">
                <a:solidFill>
                  <a:srgbClr val="0000FF"/>
                </a:solidFill>
              </a:rPr>
              <a:t>1 </a:t>
            </a:r>
            <a:r>
              <a:rPr lang="cs-CZ" sz="1200" b="1" dirty="0" err="1" smtClean="0">
                <a:solidFill>
                  <a:srgbClr val="0000FF"/>
                </a:solidFill>
              </a:rPr>
              <a:t>tbl</a:t>
            </a:r>
            <a:r>
              <a:rPr lang="cs-CZ" sz="1200" b="1" dirty="0" smtClean="0">
                <a:solidFill>
                  <a:srgbClr val="0000FF"/>
                </a:solidFill>
              </a:rPr>
              <a:t>. </a:t>
            </a:r>
            <a:r>
              <a:rPr lang="cs-CZ" sz="1200" b="1" dirty="0">
                <a:solidFill>
                  <a:srgbClr val="0000FF"/>
                </a:solidFill>
              </a:rPr>
              <a:t>2x denně</a:t>
            </a:r>
          </a:p>
          <a:p>
            <a:pPr algn="ctr"/>
            <a:r>
              <a:rPr lang="cs-CZ" sz="1200" b="1" dirty="0" smtClean="0">
                <a:solidFill>
                  <a:srgbClr val="FF0000"/>
                </a:solidFill>
              </a:rPr>
              <a:t>4,09 Kč/1 </a:t>
            </a:r>
            <a:r>
              <a:rPr lang="cs-CZ" sz="1200" b="1" dirty="0" err="1" smtClean="0">
                <a:solidFill>
                  <a:srgbClr val="FF0000"/>
                </a:solidFill>
              </a:rPr>
              <a:t>tbl</a:t>
            </a:r>
            <a:r>
              <a:rPr lang="cs-CZ" sz="1200" b="1" dirty="0" smtClean="0">
                <a:solidFill>
                  <a:srgbClr val="FF0000"/>
                </a:solidFill>
              </a:rPr>
              <a:t>.</a:t>
            </a:r>
            <a:endParaRPr lang="cs-CZ" sz="1200" b="1" dirty="0">
              <a:solidFill>
                <a:srgbClr val="FF0000"/>
              </a:solidFill>
            </a:endParaRPr>
          </a:p>
          <a:p>
            <a:pPr algn="ctr"/>
            <a:r>
              <a:rPr lang="cs-CZ" sz="1200" b="1" dirty="0">
                <a:solidFill>
                  <a:srgbClr val="0000FF"/>
                </a:solidFill>
              </a:rPr>
              <a:t>Tabletová forma</a:t>
            </a: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589166" y="1945925"/>
            <a:ext cx="1499094" cy="830997"/>
          </a:xfrm>
          <a:prstGeom prst="rect">
            <a:avLst/>
          </a:prstGeom>
          <a:solidFill>
            <a:srgbClr val="CCFF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b="1" dirty="0" smtClean="0">
                <a:solidFill>
                  <a:srgbClr val="0000FF"/>
                </a:solidFill>
              </a:rPr>
              <a:t>180 </a:t>
            </a:r>
            <a:r>
              <a:rPr lang="cs-CZ" sz="1200" b="1" dirty="0" err="1" smtClean="0">
                <a:solidFill>
                  <a:srgbClr val="0000FF"/>
                </a:solidFill>
              </a:rPr>
              <a:t>tbl</a:t>
            </a:r>
            <a:r>
              <a:rPr lang="cs-CZ" sz="1200" b="1" dirty="0" smtClean="0">
                <a:solidFill>
                  <a:srgbClr val="0000FF"/>
                </a:solidFill>
              </a:rPr>
              <a:t>. / 345 </a:t>
            </a:r>
            <a:r>
              <a:rPr lang="cs-CZ" sz="1200" b="1" dirty="0">
                <a:solidFill>
                  <a:srgbClr val="0000FF"/>
                </a:solidFill>
              </a:rPr>
              <a:t>Kč</a:t>
            </a:r>
          </a:p>
          <a:p>
            <a:pPr algn="ctr"/>
            <a:r>
              <a:rPr lang="cs-CZ" sz="1200" b="1" dirty="0" smtClean="0">
                <a:solidFill>
                  <a:srgbClr val="0000FF"/>
                </a:solidFill>
              </a:rPr>
              <a:t>8 </a:t>
            </a:r>
            <a:r>
              <a:rPr lang="cs-CZ" sz="1200" b="1" dirty="0" err="1" smtClean="0">
                <a:solidFill>
                  <a:srgbClr val="0000FF"/>
                </a:solidFill>
              </a:rPr>
              <a:t>tbl</a:t>
            </a:r>
            <a:r>
              <a:rPr lang="cs-CZ" sz="1200" b="1" dirty="0" smtClean="0">
                <a:solidFill>
                  <a:srgbClr val="0000FF"/>
                </a:solidFill>
              </a:rPr>
              <a:t>. </a:t>
            </a:r>
            <a:r>
              <a:rPr lang="cs-CZ" sz="1200" b="1" dirty="0">
                <a:solidFill>
                  <a:srgbClr val="0000FF"/>
                </a:solidFill>
              </a:rPr>
              <a:t>2x denně</a:t>
            </a:r>
          </a:p>
          <a:p>
            <a:pPr algn="ctr"/>
            <a:r>
              <a:rPr lang="cs-CZ" sz="1200" b="1" dirty="0" smtClean="0">
                <a:solidFill>
                  <a:srgbClr val="FF0000"/>
                </a:solidFill>
              </a:rPr>
              <a:t>1,29 Kč/1 </a:t>
            </a:r>
            <a:r>
              <a:rPr lang="cs-CZ" sz="1200" b="1" dirty="0" err="1" smtClean="0">
                <a:solidFill>
                  <a:srgbClr val="FF0000"/>
                </a:solidFill>
              </a:rPr>
              <a:t>tbl</a:t>
            </a:r>
            <a:r>
              <a:rPr lang="cs-CZ" sz="1200" b="1" dirty="0" smtClean="0">
                <a:solidFill>
                  <a:srgbClr val="FF0000"/>
                </a:solidFill>
              </a:rPr>
              <a:t>.</a:t>
            </a:r>
            <a:endParaRPr lang="cs-CZ" sz="1200" b="1" dirty="0">
              <a:solidFill>
                <a:srgbClr val="FF0000"/>
              </a:solidFill>
            </a:endParaRPr>
          </a:p>
          <a:p>
            <a:pPr algn="ctr"/>
            <a:r>
              <a:rPr lang="cs-CZ" sz="1200" b="1" dirty="0" smtClean="0">
                <a:solidFill>
                  <a:srgbClr val="0000FF"/>
                </a:solidFill>
              </a:rPr>
              <a:t>3 balení/měsíc</a:t>
            </a:r>
            <a:endParaRPr lang="cs-CZ" sz="1200" b="1" dirty="0">
              <a:solidFill>
                <a:srgbClr val="0000FF"/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10" y="2511564"/>
            <a:ext cx="6454265" cy="352833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34" name="Text Box 57"/>
          <p:cNvSpPr txBox="1">
            <a:spLocks noChangeArrowheads="1"/>
          </p:cNvSpPr>
          <p:nvPr/>
        </p:nvSpPr>
        <p:spPr bwMode="auto">
          <a:xfrm>
            <a:off x="7522180" y="2095631"/>
            <a:ext cx="1446935" cy="295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cs-CZ" altLang="cs-CZ" sz="1200" b="1" dirty="0" smtClean="0">
                <a:solidFill>
                  <a:schemeClr val="bg1"/>
                </a:solidFill>
                <a:latin typeface="+mn-lt"/>
              </a:rPr>
              <a:t>92</a:t>
            </a:r>
            <a:r>
              <a:rPr lang="cs-CZ" altLang="cs-CZ" sz="1200" b="1" dirty="0">
                <a:solidFill>
                  <a:schemeClr val="bg1"/>
                </a:solidFill>
                <a:latin typeface="+mn-lt"/>
              </a:rPr>
              <a:t>% </a:t>
            </a:r>
            <a:r>
              <a:rPr lang="cs-CZ" altLang="cs-CZ" sz="1200" b="1" dirty="0" smtClean="0">
                <a:solidFill>
                  <a:schemeClr val="bg1"/>
                </a:solidFill>
                <a:latin typeface="+mn-lt"/>
              </a:rPr>
              <a:t>vstřebatelnost</a:t>
            </a:r>
            <a:endParaRPr lang="cs-CZ" altLang="cs-CZ" sz="12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8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2567" y="1687651"/>
            <a:ext cx="908340" cy="183403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6171" y="1637988"/>
            <a:ext cx="927244" cy="187220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25" y="1647883"/>
            <a:ext cx="927246" cy="187221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80" y="1641884"/>
            <a:ext cx="927246" cy="187221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816" y="894892"/>
            <a:ext cx="1262571" cy="349550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92" y="1921019"/>
            <a:ext cx="1266946" cy="350761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73" y="2628534"/>
            <a:ext cx="1272765" cy="352372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90000"/>
              </a:schemeClr>
            </a:glow>
          </a:effectLst>
        </p:spPr>
      </p:pic>
      <p:sp>
        <p:nvSpPr>
          <p:cNvPr id="13" name="TextovéPole 12"/>
          <p:cNvSpPr txBox="1"/>
          <p:nvPr/>
        </p:nvSpPr>
        <p:spPr>
          <a:xfrm>
            <a:off x="4447800" y="3971237"/>
            <a:ext cx="3683382" cy="230832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Pokud má být pro tělo detoxikace dostatečná a účinná, je třeba, aby se dělala 2× do roka:</a:t>
            </a:r>
          </a:p>
          <a:p>
            <a:pPr algn="ctr"/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jaro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(březen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duben)</a:t>
            </a:r>
            <a:endParaRPr lang="cs-CZ" sz="2400" b="1" dirty="0" smtClean="0">
              <a:ln>
                <a:solidFill>
                  <a:schemeClr val="tx1"/>
                </a:solidFill>
              </a:ln>
              <a:solidFill>
                <a:srgbClr val="00B05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podzim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(konec září - říjen).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40" y="652701"/>
            <a:ext cx="5343772" cy="52518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36" y="1661735"/>
            <a:ext cx="915484" cy="184846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7578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2" b="99059" l="15625" r="9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0"/>
          <a:stretch/>
        </p:blipFill>
        <p:spPr>
          <a:xfrm>
            <a:off x="918317" y="367856"/>
            <a:ext cx="6822035" cy="658659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2" b="99059" l="15625" r="9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4" r="73343"/>
          <a:stretch/>
        </p:blipFill>
        <p:spPr>
          <a:xfrm>
            <a:off x="0" y="260648"/>
            <a:ext cx="1043608" cy="66941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27" y="4026608"/>
            <a:ext cx="1146945" cy="2315807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36" y="510097"/>
            <a:ext cx="2131186" cy="62805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535" y="1336863"/>
            <a:ext cx="1807999" cy="500555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50" y="4026608"/>
            <a:ext cx="1163593" cy="231795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32" y="1434996"/>
            <a:ext cx="1136523" cy="229476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4470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4" b="89885" l="679" r="971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6" b="20978"/>
          <a:stretch/>
        </p:blipFill>
        <p:spPr>
          <a:xfrm>
            <a:off x="0" y="-121888"/>
            <a:ext cx="4153059" cy="71017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59" y="1343432"/>
            <a:ext cx="1137531" cy="22968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23929"/>
            <a:ext cx="1150566" cy="232311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64" y="3835943"/>
            <a:ext cx="1137443" cy="229661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21" y="3835944"/>
            <a:ext cx="1147708" cy="231734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22" y="3835943"/>
            <a:ext cx="1137442" cy="229661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50" y="1343432"/>
            <a:ext cx="1137531" cy="22968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97" y="658528"/>
            <a:ext cx="6565664" cy="47877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96" y="1343432"/>
            <a:ext cx="1137531" cy="22968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28" y="3835943"/>
            <a:ext cx="1153658" cy="232936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685" y="3788653"/>
            <a:ext cx="1168038" cy="235839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04" y="1343432"/>
            <a:ext cx="1137531" cy="22968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41" y="1343432"/>
            <a:ext cx="1137532" cy="22968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2217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95" y="4180519"/>
            <a:ext cx="1016290" cy="20520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7" b="98845" l="20670" r="804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5" r="21964"/>
          <a:stretch/>
        </p:blipFill>
        <p:spPr>
          <a:xfrm>
            <a:off x="276954" y="368629"/>
            <a:ext cx="2527585" cy="451265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575">
            <a:off x="1353044" y="1776602"/>
            <a:ext cx="873168" cy="441613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06" y="2425337"/>
            <a:ext cx="974037" cy="381197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67" y="2425337"/>
            <a:ext cx="974037" cy="381197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86" y="2425337"/>
            <a:ext cx="974037" cy="381197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8" y="4197628"/>
            <a:ext cx="1010190" cy="2039684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32" y="1988840"/>
            <a:ext cx="984193" cy="198719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14" y="1985417"/>
            <a:ext cx="983054" cy="198489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19" y="4180519"/>
            <a:ext cx="1016291" cy="20520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5238" y="1988841"/>
            <a:ext cx="983053" cy="198489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763" y="4180519"/>
            <a:ext cx="1017040" cy="205351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14" y="4192696"/>
            <a:ext cx="1012633" cy="204461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grpSp>
        <p:nvGrpSpPr>
          <p:cNvPr id="12" name="Skupina 11"/>
          <p:cNvGrpSpPr/>
          <p:nvPr/>
        </p:nvGrpSpPr>
        <p:grpSpPr>
          <a:xfrm>
            <a:off x="3461806" y="680258"/>
            <a:ext cx="5103441" cy="977506"/>
            <a:chOff x="4844463" y="673103"/>
            <a:chExt cx="3966882" cy="759811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463" y="673103"/>
              <a:ext cx="3966882" cy="346423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bg1"/>
              </a:glow>
            </a:effectLst>
          </p:spPr>
        </p:pic>
        <p:pic>
          <p:nvPicPr>
            <p:cNvPr id="22" name="Picture 17" descr="Logo STARLIFE NE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990" y="970508"/>
              <a:ext cx="2381828" cy="46240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70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véPole 26"/>
          <p:cNvSpPr txBox="1"/>
          <p:nvPr/>
        </p:nvSpPr>
        <p:spPr>
          <a:xfrm>
            <a:off x="4573130" y="3802185"/>
            <a:ext cx="4037473" cy="2523886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FFC00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174487" y="3789040"/>
            <a:ext cx="4037473" cy="2523886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7030A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77253"/>
            <a:ext cx="1001960" cy="202306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06" y="4034973"/>
            <a:ext cx="1026111" cy="2071829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038270"/>
            <a:ext cx="1022845" cy="206523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51" y="4077984"/>
            <a:ext cx="1004809" cy="2028819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50" y="497117"/>
            <a:ext cx="5965208" cy="48603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21" name="TextovéPole 20"/>
          <p:cNvSpPr txBox="1"/>
          <p:nvPr/>
        </p:nvSpPr>
        <p:spPr>
          <a:xfrm>
            <a:off x="969810" y="1124744"/>
            <a:ext cx="2693325" cy="2523886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12" y="1348237"/>
            <a:ext cx="1026632" cy="207288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sp>
        <p:nvSpPr>
          <p:cNvPr id="24" name="TextovéPole 23"/>
          <p:cNvSpPr txBox="1"/>
          <p:nvPr/>
        </p:nvSpPr>
        <p:spPr>
          <a:xfrm>
            <a:off x="5195066" y="1144441"/>
            <a:ext cx="2693325" cy="2523886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42" y="1340768"/>
            <a:ext cx="1025101" cy="2069790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05" y="1444163"/>
            <a:ext cx="981263" cy="1981278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63" y="3970875"/>
            <a:ext cx="1057857" cy="2135928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8" y="4078006"/>
            <a:ext cx="1004799" cy="202879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0" y="1444164"/>
            <a:ext cx="981263" cy="198127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4470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/>
          <p:cNvSpPr txBox="1"/>
          <p:nvPr/>
        </p:nvSpPr>
        <p:spPr>
          <a:xfrm>
            <a:off x="431247" y="1210187"/>
            <a:ext cx="3857295" cy="2363875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FF000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05025" y="3789040"/>
            <a:ext cx="3857295" cy="2363875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00B05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725652" y="1217817"/>
            <a:ext cx="3857295" cy="2363875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FFFF0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13468" y="3801034"/>
            <a:ext cx="3857295" cy="2363875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FFC00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69" y="3891513"/>
            <a:ext cx="1038599" cy="209704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30" y="1403666"/>
            <a:ext cx="957999" cy="19343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50" y="497117"/>
            <a:ext cx="5965208" cy="48603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43" y="1446457"/>
            <a:ext cx="936716" cy="1891333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97" y="1435556"/>
            <a:ext cx="981719" cy="198219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3" y="1434833"/>
            <a:ext cx="982077" cy="1982920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25153"/>
            <a:ext cx="986871" cy="1992599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47160"/>
            <a:ext cx="1026008" cy="207162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90" y="3980715"/>
            <a:ext cx="983625" cy="198604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16" y="3983676"/>
            <a:ext cx="992952" cy="2004879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8" y="4005928"/>
            <a:ext cx="981932" cy="198262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4470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ovéPole 25"/>
          <p:cNvSpPr txBox="1"/>
          <p:nvPr/>
        </p:nvSpPr>
        <p:spPr>
          <a:xfrm>
            <a:off x="545764" y="3909780"/>
            <a:ext cx="3857295" cy="2363875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92D05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4887715" y="2955738"/>
            <a:ext cx="3889853" cy="3569606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FFC00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45764" y="1253408"/>
            <a:ext cx="3857295" cy="2363875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FF000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0" y="1543213"/>
            <a:ext cx="879001" cy="1774800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47" y="1576491"/>
            <a:ext cx="879001" cy="1774800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99" y="1540483"/>
            <a:ext cx="879001" cy="1774800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75" y="4167176"/>
            <a:ext cx="922789" cy="1863213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183" y="3180188"/>
            <a:ext cx="1101956" cy="305083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50" y="497117"/>
            <a:ext cx="5965208" cy="48603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88" y="4179471"/>
            <a:ext cx="916700" cy="1850918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98" y="4181355"/>
            <a:ext cx="915768" cy="184903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67" y="4167176"/>
            <a:ext cx="959792" cy="193792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sp>
        <p:nvSpPr>
          <p:cNvPr id="28" name="TextovéPole 27"/>
          <p:cNvSpPr txBox="1"/>
          <p:nvPr/>
        </p:nvSpPr>
        <p:spPr>
          <a:xfrm>
            <a:off x="5048695" y="1253408"/>
            <a:ext cx="2498163" cy="2363875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84" y="1545148"/>
            <a:ext cx="878043" cy="177286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42" y="1520646"/>
            <a:ext cx="886378" cy="178969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4470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/>
          <p:cNvSpPr txBox="1"/>
          <p:nvPr/>
        </p:nvSpPr>
        <p:spPr>
          <a:xfrm>
            <a:off x="489530" y="1096019"/>
            <a:ext cx="2326562" cy="5213301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00B05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6492136" y="1095310"/>
            <a:ext cx="2285432" cy="5214010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C0000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145919" y="1061722"/>
            <a:ext cx="2977061" cy="5247598"/>
          </a:xfrm>
          <a:prstGeom prst="rect">
            <a:avLst/>
          </a:prstGeom>
          <a:solidFill>
            <a:schemeClr val="bg1">
              <a:alpha val="64000"/>
            </a:schemeClr>
          </a:solidFill>
          <a:ln w="76200" cmpd="dbl">
            <a:solidFill>
              <a:srgbClr val="0070C0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2" y="1202475"/>
            <a:ext cx="1499065" cy="4150251"/>
          </a:xfrm>
          <a:prstGeom prst="rect">
            <a:avLst/>
          </a:prstGeom>
          <a:effectLst>
            <a:glow rad="139700">
              <a:schemeClr val="bg1">
                <a:alpha val="91000"/>
              </a:schemeClr>
            </a:glo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46" y="1168178"/>
            <a:ext cx="1499065" cy="4150251"/>
          </a:xfrm>
          <a:prstGeom prst="rect">
            <a:avLst/>
          </a:prstGeom>
          <a:effectLst>
            <a:glow rad="139700">
              <a:schemeClr val="bg1">
                <a:alpha val="91000"/>
              </a:schemeClr>
            </a:glo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80301"/>
            <a:ext cx="1499066" cy="4150251"/>
          </a:xfrm>
          <a:prstGeom prst="rect">
            <a:avLst/>
          </a:prstGeom>
          <a:effectLst>
            <a:glow rad="139700">
              <a:schemeClr val="bg1">
                <a:alpha val="91000"/>
              </a:schemeClr>
            </a:glo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83" y="4011477"/>
            <a:ext cx="1068930" cy="2158285"/>
          </a:xfrm>
          <a:prstGeom prst="rect">
            <a:avLst/>
          </a:prstGeom>
          <a:effectLst>
            <a:glow rad="139700">
              <a:schemeClr val="bg1">
                <a:alpha val="90000"/>
              </a:schemeClr>
            </a:glo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40" y="3948762"/>
            <a:ext cx="1101657" cy="2224364"/>
          </a:xfrm>
          <a:prstGeom prst="rect">
            <a:avLst/>
          </a:prstGeom>
          <a:effectLst>
            <a:glow rad="139700">
              <a:schemeClr val="bg1">
                <a:alpha val="90000"/>
              </a:schemeClr>
            </a:glow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61" y="3948762"/>
            <a:ext cx="1101872" cy="2224800"/>
          </a:xfrm>
          <a:prstGeom prst="rect">
            <a:avLst/>
          </a:prstGeom>
          <a:effectLst>
            <a:glow rad="139700">
              <a:schemeClr val="bg1">
                <a:alpha val="91000"/>
              </a:schemeClr>
            </a:glo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91" y="3945209"/>
            <a:ext cx="1105177" cy="22314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50" y="497117"/>
            <a:ext cx="5965208" cy="48603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248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/>
          <a:stretch/>
        </p:blipFill>
        <p:spPr>
          <a:xfrm>
            <a:off x="-36513" y="-76712"/>
            <a:ext cx="9215113" cy="6934712"/>
          </a:xfrm>
          <a:prstGeom prst="rect">
            <a:avLst/>
          </a:prstGeom>
        </p:spPr>
      </p:pic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39552" y="542269"/>
            <a:ext cx="8238016" cy="861774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CC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NEJVÝZNAMNĚJŠÍ BYLINY ČÍNSKÉ MEDICÍNY </a:t>
            </a:r>
          </a:p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CC99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CÍSAŘSKÉ DYNASTY MING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" y="3487996"/>
            <a:ext cx="1183333" cy="238927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70" y="3487218"/>
            <a:ext cx="1183888" cy="2390400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01" y="3466744"/>
            <a:ext cx="1193857" cy="241052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39" y="3499677"/>
            <a:ext cx="1177548" cy="237759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21" y="3487218"/>
            <a:ext cx="1183717" cy="2390053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30" y="3499677"/>
            <a:ext cx="1177547" cy="237759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21" y="3499676"/>
            <a:ext cx="1177546" cy="237759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248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figu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7343" y="635078"/>
            <a:ext cx="1838696" cy="566124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4" name="Obrázek 13" descr="363px-Nervous_system_diagr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43" y="635078"/>
            <a:ext cx="2426249" cy="566124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18" name="TextovéPole 17"/>
          <p:cNvSpPr txBox="1"/>
          <p:nvPr/>
        </p:nvSpPr>
        <p:spPr>
          <a:xfrm>
            <a:off x="2915816" y="685209"/>
            <a:ext cx="3972699" cy="2385718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Psychika je velice silným</a:t>
            </a:r>
          </a:p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 aspektem pro zdravotní stav</a:t>
            </a:r>
          </a:p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 a je schopen vytvořit</a:t>
            </a:r>
          </a:p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 stejné zdravotní potíže jako</a:t>
            </a:r>
          </a:p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 při infekcí a jiných </a:t>
            </a:r>
          </a:p>
          <a:p>
            <a:pPr algn="ctr">
              <a:lnSpc>
                <a:spcPts val="3000"/>
              </a:lnSpc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 bolestivých  stavech.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60" y="3309997"/>
            <a:ext cx="1425912" cy="2879069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23" y="3338060"/>
            <a:ext cx="1412013" cy="285100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87" y="3292574"/>
            <a:ext cx="1434540" cy="289649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248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/>
        </p:nvSpPr>
        <p:spPr bwMode="auto">
          <a:xfrm>
            <a:off x="2148800" y="1228472"/>
            <a:ext cx="5406863" cy="460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sz="2000"/>
          </a:p>
        </p:txBody>
      </p:sp>
      <p:sp>
        <p:nvSpPr>
          <p:cNvPr id="13" name="Oval 4"/>
          <p:cNvSpPr>
            <a:spLocks noChangeAspect="1" noChangeArrowheads="1"/>
          </p:cNvSpPr>
          <p:nvPr/>
        </p:nvSpPr>
        <p:spPr bwMode="auto">
          <a:xfrm>
            <a:off x="2333211" y="1393897"/>
            <a:ext cx="4560218" cy="4267966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sz="2000"/>
          </a:p>
        </p:txBody>
      </p:sp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>
            <a:off x="4613321" y="1393897"/>
            <a:ext cx="1612573" cy="364321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6"/>
          <p:cNvCxnSpPr>
            <a:cxnSpLocks noChangeShapeType="1"/>
          </p:cNvCxnSpPr>
          <p:nvPr/>
        </p:nvCxnSpPr>
        <p:spPr bwMode="auto">
          <a:xfrm flipH="1">
            <a:off x="3000747" y="1393897"/>
            <a:ext cx="1612573" cy="364321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2991910" y="3005137"/>
            <a:ext cx="3807841" cy="203472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2000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 rot="2700000">
            <a:off x="5807769" y="2231094"/>
            <a:ext cx="831537" cy="305193"/>
          </a:xfrm>
          <a:prstGeom prst="rightArrow">
            <a:avLst>
              <a:gd name="adj1" fmla="val 50000"/>
              <a:gd name="adj2" fmla="val 85000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 rot="18685271">
            <a:off x="2772061" y="2052688"/>
            <a:ext cx="789078" cy="331706"/>
          </a:xfrm>
          <a:prstGeom prst="rightArrow">
            <a:avLst>
              <a:gd name="adj1" fmla="val 50000"/>
              <a:gd name="adj2" fmla="val 85000"/>
            </a:avLst>
          </a:prstGeom>
          <a:solidFill>
            <a:srgbClr val="99CC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 rot="6377872">
            <a:off x="6027256" y="4025544"/>
            <a:ext cx="789078" cy="249221"/>
          </a:xfrm>
          <a:prstGeom prst="rightArrow">
            <a:avLst>
              <a:gd name="adj1" fmla="val 50000"/>
              <a:gd name="adj2" fmla="val 85000"/>
            </a:avLst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14099817">
            <a:off x="2245206" y="3957731"/>
            <a:ext cx="871239" cy="300479"/>
          </a:xfrm>
          <a:prstGeom prst="rightArrow">
            <a:avLst>
              <a:gd name="adj1" fmla="val 50000"/>
              <a:gd name="adj2" fmla="val 85000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 rot="10800000">
            <a:off x="3997043" y="5260432"/>
            <a:ext cx="1029879" cy="333607"/>
          </a:xfrm>
          <a:prstGeom prst="rightArrow">
            <a:avLst>
              <a:gd name="adj1" fmla="val 50000"/>
              <a:gd name="adj2" fmla="val 85000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cs-CZ" sz="2000">
              <a:solidFill>
                <a:srgbClr val="993300"/>
              </a:solidFill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3374285" y="2902574"/>
            <a:ext cx="335830" cy="62862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 rot="3987773">
            <a:off x="4963447" y="2334668"/>
            <a:ext cx="314308" cy="67166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 rot="8962884">
            <a:off x="5691512" y="3374035"/>
            <a:ext cx="335830" cy="62862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25" name="AutoShape 16"/>
          <p:cNvSpPr>
            <a:spLocks noChangeArrowheads="1"/>
          </p:cNvSpPr>
          <p:nvPr/>
        </p:nvSpPr>
        <p:spPr bwMode="auto">
          <a:xfrm rot="12448466">
            <a:off x="5221350" y="4474112"/>
            <a:ext cx="335830" cy="62862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 rot="17607542">
            <a:off x="3284297" y="4189083"/>
            <a:ext cx="314308" cy="67166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sz="2000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H="1" flipV="1">
            <a:off x="2400377" y="3004586"/>
            <a:ext cx="3828462" cy="20352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2000"/>
          </a:p>
        </p:txBody>
      </p:sp>
      <p:cxnSp>
        <p:nvCxnSpPr>
          <p:cNvPr id="29" name="AutoShape 20"/>
          <p:cNvCxnSpPr>
            <a:cxnSpLocks noChangeShapeType="1"/>
          </p:cNvCxnSpPr>
          <p:nvPr/>
        </p:nvCxnSpPr>
        <p:spPr bwMode="auto">
          <a:xfrm>
            <a:off x="2400377" y="3005137"/>
            <a:ext cx="4399373" cy="55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745384" y="2777953"/>
            <a:ext cx="1556012" cy="7047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altLang="cs-CZ" b="1" dirty="0">
                <a:solidFill>
                  <a:schemeClr val="tx1"/>
                </a:solidFill>
                <a:cs typeface="Times New Roman" pitchFamily="18" charset="0"/>
              </a:rPr>
              <a:t>Jaro – dřevo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  <a:cs typeface="Times New Roman" pitchFamily="18" charset="0"/>
              </a:rPr>
              <a:t>Játra - žlučník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34" name="Picture 25" descr="lotus novy kop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68" y="2651679"/>
            <a:ext cx="2317227" cy="17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6240034" y="2843572"/>
            <a:ext cx="2810367" cy="6821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altLang="cs-CZ" b="1" dirty="0">
                <a:cs typeface="Times New Roman" pitchFamily="18" charset="0"/>
              </a:rPr>
              <a:t>Pozdní </a:t>
            </a:r>
            <a:r>
              <a:rPr lang="cs-CZ" altLang="cs-CZ" b="1" dirty="0" smtClean="0">
                <a:cs typeface="Times New Roman" pitchFamily="18" charset="0"/>
              </a:rPr>
              <a:t>léto – země</a:t>
            </a:r>
            <a:endParaRPr lang="cs-CZ" altLang="cs-CZ" b="1" dirty="0">
              <a:cs typeface="Times New Roman" pitchFamily="18" charset="0"/>
            </a:endParaRPr>
          </a:p>
          <a:p>
            <a:pPr algn="ctr"/>
            <a:r>
              <a:rPr lang="cs-CZ" altLang="cs-CZ" b="1" dirty="0">
                <a:cs typeface="Times New Roman" pitchFamily="18" charset="0"/>
              </a:rPr>
              <a:t>Slinivka </a:t>
            </a:r>
            <a:r>
              <a:rPr lang="cs-CZ" altLang="cs-CZ" b="1" dirty="0" smtClean="0">
                <a:cs typeface="Times New Roman" pitchFamily="18" charset="0"/>
              </a:rPr>
              <a:t>- </a:t>
            </a:r>
            <a:r>
              <a:rPr lang="cs-CZ" altLang="cs-CZ" b="1" dirty="0">
                <a:cs typeface="Times New Roman" pitchFamily="18" charset="0"/>
              </a:rPr>
              <a:t>slezina </a:t>
            </a:r>
            <a:r>
              <a:rPr lang="cs-CZ" altLang="cs-CZ" b="1" dirty="0" smtClean="0">
                <a:cs typeface="Times New Roman" pitchFamily="18" charset="0"/>
              </a:rPr>
              <a:t>- žaludek</a:t>
            </a:r>
            <a:endParaRPr lang="cs-CZ" altLang="cs-CZ" b="1" dirty="0">
              <a:cs typeface="Times New Roman" pitchFamily="18" charset="0"/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5773407" y="4838598"/>
            <a:ext cx="2153436" cy="6572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altLang="cs-CZ" b="1" dirty="0">
                <a:cs typeface="Times New Roman" pitchFamily="18" charset="0"/>
              </a:rPr>
              <a:t>Podzim – kov</a:t>
            </a:r>
          </a:p>
          <a:p>
            <a:pPr algn="ctr"/>
            <a:r>
              <a:rPr lang="cs-CZ" altLang="cs-CZ" b="1" dirty="0" smtClean="0">
                <a:cs typeface="Times New Roman" pitchFamily="18" charset="0"/>
              </a:rPr>
              <a:t>Plíce - tlusté střevo</a:t>
            </a:r>
            <a:endParaRPr lang="cs-CZ" altLang="cs-CZ" b="1" dirty="0">
              <a:cs typeface="Times New Roman" pitchFamily="18" charset="0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548599" y="4827570"/>
            <a:ext cx="2771481" cy="6892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altLang="cs-CZ" b="1" dirty="0">
                <a:cs typeface="Times New Roman" pitchFamily="18" charset="0"/>
              </a:rPr>
              <a:t>Zima – voda</a:t>
            </a:r>
          </a:p>
          <a:p>
            <a:pPr algn="ctr"/>
            <a:r>
              <a:rPr lang="cs-CZ" altLang="cs-CZ" b="1" dirty="0">
                <a:cs typeface="Times New Roman" pitchFamily="18" charset="0"/>
              </a:rPr>
              <a:t>Ledviny </a:t>
            </a:r>
            <a:r>
              <a:rPr lang="cs-CZ" altLang="cs-CZ" b="1" dirty="0" smtClean="0">
                <a:cs typeface="Times New Roman" pitchFamily="18" charset="0"/>
              </a:rPr>
              <a:t>- </a:t>
            </a:r>
            <a:r>
              <a:rPr lang="cs-CZ" altLang="cs-CZ" b="1" dirty="0">
                <a:cs typeface="Times New Roman" pitchFamily="18" charset="0"/>
              </a:rPr>
              <a:t>močový měchýř</a:t>
            </a: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3543967" y="1356952"/>
            <a:ext cx="2153436" cy="6589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altLang="cs-CZ" b="1" dirty="0">
                <a:solidFill>
                  <a:schemeClr val="tx1"/>
                </a:solidFill>
                <a:cs typeface="Times New Roman" pitchFamily="18" charset="0"/>
              </a:rPr>
              <a:t>Léto – oheň </a:t>
            </a:r>
          </a:p>
          <a:p>
            <a:pPr algn="ctr"/>
            <a:r>
              <a:rPr lang="cs-CZ" altLang="cs-CZ" b="1" dirty="0" smtClean="0">
                <a:solidFill>
                  <a:schemeClr val="tx1"/>
                </a:solidFill>
                <a:cs typeface="Times New Roman" pitchFamily="18" charset="0"/>
              </a:rPr>
              <a:t>Srdce - </a:t>
            </a:r>
            <a:r>
              <a:rPr lang="cs-CZ" altLang="cs-CZ" b="1" dirty="0">
                <a:solidFill>
                  <a:schemeClr val="tx1"/>
                </a:solidFill>
                <a:cs typeface="Times New Roman" pitchFamily="18" charset="0"/>
              </a:rPr>
              <a:t>tenké střevo</a:t>
            </a: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6918759" y="1282579"/>
            <a:ext cx="1942851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MULTISTAR, ENZYM STAR, ALOE STAR, ALOE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VERA 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GEL,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COENZYSTAR Q10, LIFE STAR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, CORDYCEPS STAR,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BOUNTY STAR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CHROMIUM STAR</a:t>
            </a:r>
            <a:endParaRPr lang="cs-CZ" altLang="cs-CZ" sz="2000" b="1" dirty="0">
              <a:solidFill>
                <a:schemeClr val="bg1"/>
              </a:solidFill>
            </a:endParaRP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179388" y="1360876"/>
            <a:ext cx="1846262" cy="124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PROTECT STAR, 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NONI GOLD STAR, ENZYM STAR, ALOE VERA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GEL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MULTI STAR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, CHLORELA STAR, GREEN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TEA STAR,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GOLDEN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TEA STAR</a:t>
            </a:r>
            <a:endParaRPr lang="cs-CZ" altLang="cs-CZ" sz="2000" b="1" dirty="0">
              <a:solidFill>
                <a:schemeClr val="bg1"/>
              </a:solidFill>
            </a:endParaRP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1102519" y="101242"/>
            <a:ext cx="84541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cs-CZ" sz="32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Lucida Handwriting" pitchFamily="66" charset="0"/>
                <a:ea typeface="Times New Roman" pitchFamily="18" charset="0"/>
                <a:cs typeface="Arial" charset="0"/>
              </a:rPr>
              <a:t>Harmonie podle </a:t>
            </a:r>
            <a:r>
              <a:rPr lang="cs-CZ" altLang="cs-CZ" sz="3200" b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Lucida Handwriting" pitchFamily="66" charset="0"/>
                <a:ea typeface="Times New Roman" pitchFamily="18" charset="0"/>
                <a:cs typeface="Arial" charset="0"/>
              </a:rPr>
              <a:t>PENTAGRAMU</a:t>
            </a:r>
            <a:endParaRPr lang="cs-CZ" altLang="cs-CZ" sz="3200" b="1" dirty="0">
              <a:solidFill>
                <a:srgbClr val="FFFF00"/>
              </a:solidFill>
              <a:effectLst>
                <a:outerShdw blurRad="50800" dist="50800" dir="5400000" algn="ctr" rotWithShape="0">
                  <a:srgbClr val="FF0000"/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8" name="Rectangle 29"/>
          <p:cNvSpPr>
            <a:spLocks noChangeArrowheads="1"/>
          </p:cNvSpPr>
          <p:nvPr/>
        </p:nvSpPr>
        <p:spPr bwMode="auto">
          <a:xfrm>
            <a:off x="286141" y="5576887"/>
            <a:ext cx="36186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MULTI 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STAR, CRANBERRY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STAR, CORDYCEPS 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STAR, OREGANO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STAR, STAR MEN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, HARD WOOD,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JOINT MOBILITY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CARTILAGE STAR</a:t>
            </a:r>
            <a:endParaRPr lang="cs-CZ" altLang="cs-CZ" sz="2000" b="1" dirty="0">
              <a:solidFill>
                <a:schemeClr val="bg1"/>
              </a:solidFill>
            </a:endParaRPr>
          </a:p>
        </p:txBody>
      </p:sp>
      <p:sp>
        <p:nvSpPr>
          <p:cNvPr id="44" name="Rectangle 28"/>
          <p:cNvSpPr>
            <a:spLocks noChangeArrowheads="1"/>
          </p:cNvSpPr>
          <p:nvPr/>
        </p:nvSpPr>
        <p:spPr bwMode="auto">
          <a:xfrm>
            <a:off x="2632631" y="664481"/>
            <a:ext cx="3878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cs-CZ" altLang="cs-CZ" sz="12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MULTI </a:t>
            </a:r>
            <a:r>
              <a:rPr lang="cs-CZ" altLang="cs-CZ" sz="1200" b="1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STAR, ALOE STAR, </a:t>
            </a:r>
            <a:r>
              <a:rPr lang="cs-CZ" altLang="cs-CZ" sz="12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ENZYME </a:t>
            </a:r>
            <a:r>
              <a:rPr lang="cs-CZ" altLang="cs-CZ" sz="1200" b="1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STAR,</a:t>
            </a:r>
          </a:p>
          <a:p>
            <a:pPr algn="ctr" eaLnBrk="0" hangingPunct="0"/>
            <a:r>
              <a:rPr lang="cs-CZ" altLang="cs-CZ" sz="12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CHLOROPHYL </a:t>
            </a:r>
            <a:r>
              <a:rPr lang="cs-CZ" altLang="cs-CZ" sz="1200" b="1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STAR,  </a:t>
            </a:r>
            <a:r>
              <a:rPr lang="cs-CZ" altLang="cs-CZ" sz="12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INULIN STAR, </a:t>
            </a:r>
            <a:r>
              <a:rPr lang="cs-CZ" altLang="cs-CZ" sz="1200" b="1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CELL GUARD,</a:t>
            </a:r>
          </a:p>
          <a:p>
            <a:pPr algn="ctr" eaLnBrk="0" hangingPunct="0"/>
            <a:r>
              <a:rPr lang="cs-CZ" altLang="cs-CZ" sz="12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EXTRA </a:t>
            </a:r>
            <a:r>
              <a:rPr lang="cs-CZ" altLang="cs-CZ" sz="1200" b="1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CELL GUARD</a:t>
            </a:r>
            <a:r>
              <a:rPr lang="cs-CZ" altLang="cs-CZ" sz="1200" b="1" dirty="0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, COENZYSTAR Q10, L-CARNITINE STAR</a:t>
            </a:r>
            <a:endParaRPr lang="cs-CZ" altLang="cs-CZ" sz="2000" b="1" dirty="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48" name="Rectangle 29"/>
          <p:cNvSpPr>
            <a:spLocks noChangeArrowheads="1"/>
          </p:cNvSpPr>
          <p:nvPr/>
        </p:nvSpPr>
        <p:spPr bwMode="auto">
          <a:xfrm>
            <a:off x="5453465" y="5537759"/>
            <a:ext cx="34081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MULTI STAR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, IMUNITY 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STAR,</a:t>
            </a:r>
            <a:endParaRPr lang="cs-CZ" altLang="cs-CZ" sz="1200" b="1" dirty="0">
              <a:solidFill>
                <a:schemeClr val="bg1"/>
              </a:solidFill>
            </a:endParaRPr>
          </a:p>
          <a:p>
            <a:pPr algn="ctr" eaLnBrk="0" hangingPunct="0"/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CORDYCEPS 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STAR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, RESPIRAL STAR, INULIN STAR, 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FIBER STAR</a:t>
            </a:r>
            <a:r>
              <a:rPr lang="cs-CZ" altLang="cs-CZ" sz="1200" b="1" dirty="0" smtClean="0">
                <a:solidFill>
                  <a:schemeClr val="bg1"/>
                </a:solidFill>
                <a:cs typeface="Times New Roman" pitchFamily="18" charset="0"/>
              </a:rPr>
              <a:t>, ACIDOPHILUS </a:t>
            </a:r>
            <a:r>
              <a:rPr lang="cs-CZ" altLang="cs-CZ" sz="1200" b="1" dirty="0">
                <a:solidFill>
                  <a:schemeClr val="bg1"/>
                </a:solidFill>
                <a:cs typeface="Times New Roman" pitchFamily="18" charset="0"/>
              </a:rPr>
              <a:t>STAR</a:t>
            </a:r>
            <a:endParaRPr lang="cs-CZ" alt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7" y="1268760"/>
            <a:ext cx="1814314" cy="1346780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35802" y="404664"/>
            <a:ext cx="68723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Kdo jsou paraziti, bakterie, viry?</a:t>
            </a:r>
            <a:endParaRPr lang="cs-CZ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03714" y="908720"/>
            <a:ext cx="17200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 smtClean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Paraziti</a:t>
            </a:r>
            <a:endParaRPr lang="cs-CZ" sz="2800" b="1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latin typeface="Aharoni" panose="02010803020104030203" pitchFamily="2" charset="-79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8"/>
          <a:stretch/>
        </p:blipFill>
        <p:spPr bwMode="auto">
          <a:xfrm>
            <a:off x="316886" y="3068960"/>
            <a:ext cx="1814314" cy="1434459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6798" y="4797152"/>
            <a:ext cx="1846929" cy="1229362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339752" y="4840585"/>
            <a:ext cx="6696744" cy="1200329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neumí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se rozmnožovat bez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buňky        </a:t>
            </a:r>
            <a:endParaRPr lang="cs-CZ" sz="2400" b="1" dirty="0">
              <a:ln>
                <a:solidFill>
                  <a:schemeClr val="tx1"/>
                </a:solidFill>
              </a:ln>
              <a:solidFill>
                <a:srgbClr val="92D05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nepůsobí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na ně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antibiotika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jsou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schopni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šířit se vzduchem                        </a:t>
            </a:r>
            <a:endParaRPr lang="cs-CZ" sz="2400" b="1" dirty="0">
              <a:ln>
                <a:solidFill>
                  <a:schemeClr val="tx1"/>
                </a:solidFill>
              </a:ln>
              <a:solidFill>
                <a:srgbClr val="92D05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51962" y="2708920"/>
            <a:ext cx="19157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 smtClean="0">
                <a:ln w="28575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Bakterie</a:t>
            </a:r>
            <a:endParaRPr lang="cs-CZ" sz="2800" b="1" dirty="0">
              <a:ln w="28575">
                <a:solidFill>
                  <a:srgbClr val="0070C0"/>
                </a:solidFill>
              </a:ln>
              <a:solidFill>
                <a:schemeClr val="bg1"/>
              </a:solidFill>
              <a:latin typeface="Aharoni" panose="02010803020104030203" pitchFamily="2" charset="-79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68234" y="4509120"/>
            <a:ext cx="11116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 smtClean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Viry</a:t>
            </a:r>
            <a:endParaRPr lang="cs-CZ" sz="2800" b="1" dirty="0">
              <a:ln w="28575">
                <a:solidFill>
                  <a:srgbClr val="00B050"/>
                </a:solidFill>
              </a:ln>
              <a:solidFill>
                <a:schemeClr val="bg1"/>
              </a:solidFill>
              <a:latin typeface="Aharoni" panose="02010803020104030203" pitchFamily="2" charset="-79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311437" y="1346469"/>
            <a:ext cx="6725059" cy="1200329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arazit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-&gt;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česky „cizopasník“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cs-CZ" sz="2400" b="1" dirty="0" smtClean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parazituje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 těle hostitele a živí se jeho živinami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tím ho připravuje o zdraví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311437" y="3190898"/>
            <a:ext cx="6725059" cy="1200329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mají velký význam pro planetu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živočichy </a:t>
            </a:r>
            <a:r>
              <a:rPr lang="cs-CZ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planety</a:t>
            </a:r>
            <a:endParaRPr lang="cs-CZ" sz="24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jsou prospěšné, ale nesmí dojít k přemnožení</a:t>
            </a:r>
          </a:p>
        </p:txBody>
      </p:sp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scap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629025"/>
            <a:ext cx="4249738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scap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16275"/>
            <a:ext cx="4859337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bscap0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03250"/>
            <a:ext cx="4637088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bscap0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-26988"/>
            <a:ext cx="4465637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Obrázek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1593850"/>
            <a:ext cx="3468687" cy="366871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3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6439" y="3719122"/>
            <a:ext cx="1210242" cy="244361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5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Logo STARLIFE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2509149" cy="2004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ovéPole 20"/>
          <p:cNvSpPr txBox="1"/>
          <p:nvPr/>
        </p:nvSpPr>
        <p:spPr>
          <a:xfrm>
            <a:off x="4260116" y="1442213"/>
            <a:ext cx="4094100" cy="1631216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postihuje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nejčastěji játra, pak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nervový systém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svalovinu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léčba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je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velice náročná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 to pro zbytkové protilátky </a:t>
            </a:r>
            <a:r>
              <a:rPr lang="cs-CZ" sz="20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IgG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, které bývají dlouho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pozitivní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3"/>
          <a:stretch/>
        </p:blipFill>
        <p:spPr>
          <a:xfrm>
            <a:off x="2283618" y="1673914"/>
            <a:ext cx="1944216" cy="1552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433" y="2478586"/>
            <a:ext cx="1375566" cy="380833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3" name="Obrázek 12" descr="NONI_GOLD_ST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18" y="2445963"/>
            <a:ext cx="1387350" cy="384095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88" y="498878"/>
            <a:ext cx="5148064" cy="69318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73" y="3701350"/>
            <a:ext cx="1219045" cy="246138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15" y="3713967"/>
            <a:ext cx="1212417" cy="24480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19" y="3713967"/>
            <a:ext cx="1212796" cy="2448766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3" y="-21571"/>
            <a:ext cx="3482664" cy="232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199090-top_foto1-4g0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080" y="1196752"/>
            <a:ext cx="3589273" cy="2022527"/>
          </a:xfrm>
          <a:prstGeom prst="rect">
            <a:avLst/>
          </a:prstGeom>
          <a:ln>
            <a:noFill/>
          </a:ln>
          <a:effectLst>
            <a:outerShdw blurRad="558800" dist="50800" dir="5400000" algn="ctr" rotWithShape="0">
              <a:schemeClr val="bg1"/>
            </a:outerShdw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6592" y="3446841"/>
            <a:ext cx="1390712" cy="28080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4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07" y="582198"/>
            <a:ext cx="4816547" cy="515139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20" name="TextovéPole 19"/>
          <p:cNvSpPr txBox="1"/>
          <p:nvPr/>
        </p:nvSpPr>
        <p:spPr>
          <a:xfrm>
            <a:off x="5007809" y="1275195"/>
            <a:ext cx="4032448" cy="1865639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= bakterie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chování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jako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parazit</a:t>
            </a:r>
          </a:p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nejčastěji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se roznáší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pohlavně</a:t>
            </a:r>
          </a:p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možno nalézt v plicích</a:t>
            </a:r>
          </a:p>
          <a:p>
            <a:pPr marL="342900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největší potíže způsobuje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ve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CC00FF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svalovině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CC00FF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2" y="1655897"/>
            <a:ext cx="1679556" cy="4649951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9" y="3446841"/>
            <a:ext cx="1390712" cy="28080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18" y="3446841"/>
            <a:ext cx="1390714" cy="280800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33" y="3446841"/>
            <a:ext cx="1389886" cy="280633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94" y="3816105"/>
            <a:ext cx="1135503" cy="229270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40" y="3816105"/>
            <a:ext cx="1135504" cy="2292704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705" y="3816105"/>
            <a:ext cx="1135503" cy="229270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376893" cy="27137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275px-Threadworm"/>
          <p:cNvPicPr>
            <a:picLocks noChangeAspect="1" noChangeArrowheads="1"/>
          </p:cNvPicPr>
          <p:nvPr/>
        </p:nvPicPr>
        <p:blipFill rotWithShape="1">
          <a:blip r:embed="rId7" cstate="print"/>
          <a:srcRect r="26792"/>
          <a:stretch/>
        </p:blipFill>
        <p:spPr bwMode="auto">
          <a:xfrm>
            <a:off x="1606558" y="1628156"/>
            <a:ext cx="2556769" cy="1739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1009" y="3816687"/>
            <a:ext cx="1134926" cy="229154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8" y="2708920"/>
            <a:ext cx="1323921" cy="3665354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90" y="549708"/>
            <a:ext cx="6372200" cy="53577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21" name="TextovéPole 20"/>
          <p:cNvSpPr txBox="1"/>
          <p:nvPr/>
        </p:nvSpPr>
        <p:spPr>
          <a:xfrm>
            <a:off x="3985314" y="1286009"/>
            <a:ext cx="4739146" cy="1804725"/>
          </a:xfrm>
          <a:prstGeom prst="rect">
            <a:avLst/>
          </a:prstGeom>
          <a:solidFill>
            <a:schemeClr val="bg1">
              <a:alpha val="92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dá se poznat velice snadno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rovází ho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svědivost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konečníku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vyvolává i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trávicí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potíže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léčba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je velice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jednoduchá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rychlá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má </a:t>
            </a:r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rád sladké </a:t>
            </a:r>
            <a:r>
              <a:rPr lang="cs-CZ" sz="2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prostředí</a:t>
            </a:r>
            <a:endParaRPr lang="cs-CZ" sz="2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69" y="3816105"/>
            <a:ext cx="1135503" cy="2292704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18" name="Obrázek 17" descr="MULTI_STAR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3624" y="2756772"/>
            <a:ext cx="1306637" cy="361750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0" y="1916179"/>
            <a:ext cx="2844800" cy="2390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ogo STARLIFE 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2696"/>
            <a:ext cx="6444208" cy="61490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sp>
        <p:nvSpPr>
          <p:cNvPr id="13" name="TextovéPole 12"/>
          <p:cNvSpPr txBox="1"/>
          <p:nvPr/>
        </p:nvSpPr>
        <p:spPr>
          <a:xfrm>
            <a:off x="3825672" y="1772816"/>
            <a:ext cx="4739146" cy="3477875"/>
          </a:xfrm>
          <a:prstGeom prst="rect">
            <a:avLst/>
          </a:prstGeom>
          <a:solidFill>
            <a:schemeClr val="lt1">
              <a:alpha val="93000"/>
            </a:schemeClr>
          </a:solidFill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ts val="3300"/>
              </a:lnSpc>
              <a:buFont typeface="Wingdings" panose="05000000000000000000" pitchFamily="2" charset="2"/>
              <a:buChar char="ü"/>
            </a:pPr>
            <a:r>
              <a:rPr lang="cs-CZ" sz="2800" b="1" dirty="0" err="1">
                <a:ln>
                  <a:solidFill>
                    <a:schemeClr val="tx1"/>
                  </a:solidFill>
                </a:ln>
                <a:solidFill>
                  <a:srgbClr val="16E0E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Peyerovy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rgbClr val="16E0E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pláty jsou důležitým místem , kde začíná imunitní systém</a:t>
            </a:r>
          </a:p>
          <a:p>
            <a:pPr marL="457200" indent="-457200">
              <a:lnSpc>
                <a:spcPts val="3300"/>
              </a:lnSpc>
              <a:buFont typeface="Wingdings" panose="05000000000000000000" pitchFamily="2" charset="2"/>
              <a:buChar char="ü"/>
            </a:pP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rgbClr val="16E0E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pokud 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rgbClr val="16E0E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není ve střevě zdravé prostředí jsou </a:t>
            </a:r>
            <a:r>
              <a:rPr lang="cs-CZ" sz="2800" b="1" dirty="0" err="1">
                <a:ln>
                  <a:solidFill>
                    <a:schemeClr val="tx1"/>
                  </a:solidFill>
                </a:ln>
                <a:solidFill>
                  <a:srgbClr val="16E0E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Peyreovy</a:t>
            </a:r>
            <a:r>
              <a:rPr lang="cs-CZ" sz="2800" b="1" dirty="0">
                <a:ln>
                  <a:solidFill>
                    <a:schemeClr val="tx1"/>
                  </a:solidFill>
                </a:ln>
                <a:solidFill>
                  <a:srgbClr val="16E0E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pláty  zanesené a přestávají produkovat důležité imunitní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  <a:solidFill>
                  <a:srgbClr val="16E0E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buňky!</a:t>
            </a:r>
            <a:endParaRPr lang="cs-CZ" sz="2800" b="1" dirty="0">
              <a:ln>
                <a:solidFill>
                  <a:schemeClr val="tx1"/>
                </a:solidFill>
              </a:ln>
              <a:solidFill>
                <a:srgbClr val="16E0E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778" l="4111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37" y="3645024"/>
            <a:ext cx="2797424" cy="27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ázek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65" y="738904"/>
            <a:ext cx="804322" cy="1624013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5" name="Picture 2" descr="Porovnání produktu ná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9" y="100612"/>
            <a:ext cx="85693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68712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není tableta jako tabl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78887"/>
            <a:ext cx="247332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850" y="2636912"/>
            <a:ext cx="339887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1. Ukazatele pro porovnání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240701" y="3133799"/>
            <a:ext cx="1074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  <a:latin typeface="+mn-lt"/>
              </a:rPr>
              <a:t>1.278 Kč</a:t>
            </a:r>
          </a:p>
        </p:txBody>
      </p:sp>
      <p:pic>
        <p:nvPicPr>
          <p:cNvPr id="11" name="Picture 8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068712"/>
            <a:ext cx="12065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792203" y="3140149"/>
            <a:ext cx="11317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1.372 Kč</a:t>
            </a:r>
          </a:p>
        </p:txBody>
      </p:sp>
      <p:pic>
        <p:nvPicPr>
          <p:cNvPr id="13" name="Picture 10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635449"/>
            <a:ext cx="12065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792203" y="3716412"/>
            <a:ext cx="11317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1.176 Kč</a:t>
            </a:r>
          </a:p>
        </p:txBody>
      </p:sp>
      <p:pic>
        <p:nvPicPr>
          <p:cNvPr id="15" name="Picture 12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4211712"/>
            <a:ext cx="12287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934452" y="4292674"/>
            <a:ext cx="932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980 Kč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909312" y="4880489"/>
            <a:ext cx="1733550" cy="58477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 dirty="0">
                <a:solidFill>
                  <a:srgbClr val="FF3300"/>
                </a:solidFill>
                <a:latin typeface="+mn-lt"/>
              </a:rPr>
              <a:t>  480 Kč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8118055" y="3068960"/>
            <a:ext cx="796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zákazníka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8075847" y="3645222"/>
            <a:ext cx="871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VIP klienta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42135" y="4181797"/>
            <a:ext cx="1109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Reprezentanta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104840" y="3053276"/>
            <a:ext cx="170059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LR           </a:t>
            </a:r>
            <a:r>
              <a:rPr lang="cs-CZ" altLang="cs-CZ" sz="1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STARLIFE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110738" y="3450486"/>
            <a:ext cx="169469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400        </a:t>
            </a:r>
            <a:r>
              <a:rPr lang="cs-CZ" altLang="cs-CZ" sz="16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x        400 </a:t>
            </a:r>
            <a:endParaRPr lang="cs-CZ" altLang="cs-CZ" sz="1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23850" y="5707218"/>
            <a:ext cx="8640763" cy="400110"/>
          </a:xfrm>
          <a:prstGeom prst="rect">
            <a:avLst/>
          </a:prstGeom>
          <a:solidFill>
            <a:srgbClr val="FFFF00"/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ZÁVĚR: LR MÁ </a:t>
            </a:r>
            <a:r>
              <a:rPr lang="cs-CZ" altLang="cs-CZ" sz="2000" b="1" dirty="0" smtClean="0">
                <a:solidFill>
                  <a:srgbClr val="FF0000"/>
                </a:solidFill>
                <a:latin typeface="+mn-lt"/>
              </a:rPr>
              <a:t>COLOSTRUM o 86 %</a:t>
            </a:r>
            <a:r>
              <a:rPr lang="cs-CZ" altLang="cs-CZ" sz="2000" b="1" u="sng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000" b="1" u="sng" dirty="0">
                <a:solidFill>
                  <a:srgbClr val="FF0000"/>
                </a:solidFill>
                <a:latin typeface="+mn-lt"/>
              </a:rPr>
              <a:t>DRAŽŠÍ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NEŽ </a:t>
            </a:r>
            <a:r>
              <a:rPr lang="cs-CZ" altLang="cs-CZ" sz="2000" b="1" dirty="0" smtClean="0">
                <a:solidFill>
                  <a:srgbClr val="FF0000"/>
                </a:solidFill>
                <a:latin typeface="+mn-lt"/>
              </a:rPr>
              <a:t>STARLIFE</a:t>
            </a:r>
            <a:r>
              <a:rPr lang="cs-CZ" alt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cs-CZ" altLang="cs-CZ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148262" y="2653411"/>
            <a:ext cx="3648075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2. Cenové srovnání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80830" y="4346909"/>
            <a:ext cx="339887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3. </a:t>
            </a:r>
            <a:r>
              <a:rPr lang="cs-CZ" altLang="cs-CZ" sz="1800" b="1" dirty="0" smtClean="0">
                <a:solidFill>
                  <a:srgbClr val="002060"/>
                </a:solidFill>
                <a:latin typeface="+mn-lt"/>
              </a:rPr>
              <a:t>Srovnání do molekuly</a:t>
            </a:r>
            <a:endParaRPr lang="cs-CZ" altLang="cs-CZ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3985529" y="3975898"/>
            <a:ext cx="11878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Odhad</a:t>
            </a:r>
            <a:r>
              <a:rPr lang="cs-CZ" altLang="cs-CZ" sz="1400" b="1" dirty="0" smtClean="0">
                <a:solidFill>
                  <a:schemeClr val="bg1"/>
                </a:solidFill>
                <a:latin typeface="+mn-lt"/>
              </a:rPr>
              <a:t>. sleva </a:t>
            </a:r>
            <a:endParaRPr lang="cs-CZ" altLang="cs-CZ" sz="1400" b="1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0"/>
              </a:spcBef>
              <a:buClr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30 % 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po registraci</a:t>
            </a:r>
          </a:p>
        </p:txBody>
      </p:sp>
      <p:pic>
        <p:nvPicPr>
          <p:cNvPr id="28" name="Picture 28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35449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5204188" y="3716412"/>
            <a:ext cx="1074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  <a:latin typeface="+mn-lt"/>
              </a:rPr>
              <a:t>1.147 Kč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80830" y="4796801"/>
            <a:ext cx="339887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Cena za 100 mg účinné látky: </a:t>
            </a:r>
          </a:p>
        </p:txBody>
      </p:sp>
      <p:pic>
        <p:nvPicPr>
          <p:cNvPr id="31" name="Picture 31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94249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302781" y="4286324"/>
            <a:ext cx="8752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  <a:latin typeface="+mn-lt"/>
              </a:rPr>
              <a:t>895 Kč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4014642" y="3405582"/>
            <a:ext cx="982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Akční 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3 ks balení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2168543" y="3882534"/>
            <a:ext cx="162576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60         </a:t>
            </a:r>
            <a:r>
              <a:rPr lang="cs-CZ" altLang="cs-CZ" sz="16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x          </a:t>
            </a:r>
            <a:r>
              <a:rPr lang="cs-CZ" altLang="cs-CZ" sz="1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60 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1963514" y="5170562"/>
            <a:ext cx="2265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 smtClean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    LR               </a:t>
            </a:r>
            <a:r>
              <a:rPr lang="cs-CZ" altLang="cs-CZ" sz="1800" b="1" dirty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STARLIFE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489035" y="5339469"/>
            <a:ext cx="1308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Kč / 100 mg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2162516" y="5429346"/>
            <a:ext cx="17540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 smtClean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3,73         x       2,00</a:t>
            </a:r>
            <a:endParaRPr lang="cs-CZ" altLang="cs-CZ" sz="1600" b="1" dirty="0">
              <a:ln w="1270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3207602" y="1785472"/>
            <a:ext cx="187743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+mn-lt"/>
              </a:rPr>
              <a:t>Situace k 1.3. 2015: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 </a:t>
            </a:r>
            <a:endParaRPr lang="ro-RO" altLang="cs-CZ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6413663" y="790026"/>
            <a:ext cx="49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 LR</a:t>
            </a:r>
            <a:endParaRPr lang="ro-RO" altLang="cs-CZ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3348038" y="750324"/>
            <a:ext cx="1551194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COLOSTRUM</a:t>
            </a:r>
            <a:endParaRPr lang="ro-RO" altLang="cs-CZ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4" name="Picture 46" descr="Logo STARLIFE NEW (1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860" y="846688"/>
            <a:ext cx="1536700" cy="29845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7" descr="Obrázek5 kop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66" y="824810"/>
            <a:ext cx="839787" cy="1552575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56" y="4954540"/>
            <a:ext cx="1657647" cy="57934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Šipka doprava 47"/>
          <p:cNvSpPr/>
          <p:nvPr/>
        </p:nvSpPr>
        <p:spPr>
          <a:xfrm>
            <a:off x="3193844" y="1371610"/>
            <a:ext cx="1979538" cy="258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254878" y="3845408"/>
            <a:ext cx="1907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Počet kapslí v balení</a:t>
            </a:r>
          </a:p>
        </p:txBody>
      </p:sp>
      <p:sp>
        <p:nvSpPr>
          <p:cNvPr id="53" name="Text Box 38"/>
          <p:cNvSpPr txBox="1">
            <a:spLocks noChangeArrowheads="1"/>
          </p:cNvSpPr>
          <p:nvPr/>
        </p:nvSpPr>
        <p:spPr bwMode="auto">
          <a:xfrm>
            <a:off x="236296" y="3260633"/>
            <a:ext cx="18894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 smtClean="0">
                <a:ln w="12700">
                  <a:noFill/>
                </a:ln>
                <a:solidFill>
                  <a:schemeClr val="bg1"/>
                </a:solidFill>
                <a:latin typeface="+mn-lt"/>
              </a:rPr>
              <a:t>Obsah účinné látky mg v 1 kapsli</a:t>
            </a:r>
            <a:endParaRPr lang="cs-CZ" altLang="cs-CZ" sz="1600" b="1" dirty="0">
              <a:ln w="12700">
                <a:noFill/>
              </a:ln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68" y="872529"/>
            <a:ext cx="786956" cy="158894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</p:spPr>
      </p:pic>
      <p:pic>
        <p:nvPicPr>
          <p:cNvPr id="5" name="Picture 2" descr="Porovnání produktu ná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6632"/>
            <a:ext cx="85693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87179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není tableta jako tabl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736739"/>
            <a:ext cx="247332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850" y="2564904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1. Ukazatele pro porovnání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39293" y="3052266"/>
            <a:ext cx="8752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 smtClean="0">
                <a:solidFill>
                  <a:srgbClr val="009900"/>
                </a:solidFill>
                <a:latin typeface="+mn-lt"/>
              </a:rPr>
              <a:t>935 </a:t>
            </a:r>
            <a:r>
              <a:rPr lang="cs-CZ" altLang="cs-CZ" sz="2000" b="1" dirty="0">
                <a:solidFill>
                  <a:srgbClr val="009900"/>
                </a:solidFill>
                <a:latin typeface="+mn-lt"/>
              </a:rPr>
              <a:t>Kč</a:t>
            </a:r>
          </a:p>
        </p:txBody>
      </p:sp>
      <p:pic>
        <p:nvPicPr>
          <p:cNvPr id="11" name="Picture 8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987179"/>
            <a:ext cx="1247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792203" y="3058616"/>
            <a:ext cx="11317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1.176 Kč</a:t>
            </a:r>
          </a:p>
        </p:txBody>
      </p:sp>
      <p:pic>
        <p:nvPicPr>
          <p:cNvPr id="13" name="Picture 10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3553916"/>
            <a:ext cx="1247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659563" y="3634879"/>
            <a:ext cx="1330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  <a:latin typeface="+mn-lt"/>
              </a:rPr>
              <a:t> 1.008 Kč</a:t>
            </a:r>
          </a:p>
        </p:txBody>
      </p:sp>
      <p:pic>
        <p:nvPicPr>
          <p:cNvPr id="15" name="Picture 12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130179"/>
            <a:ext cx="11525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934452" y="4211141"/>
            <a:ext cx="932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rgbClr val="FF3300"/>
                </a:solidFill>
                <a:latin typeface="+mn-lt"/>
              </a:rPr>
              <a:t> 840 Kč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358063" y="4760476"/>
            <a:ext cx="1541463" cy="58477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rgbClr val="FF3300"/>
                </a:solidFill>
                <a:latin typeface="+mn-lt"/>
              </a:rPr>
              <a:t>  </a:t>
            </a:r>
            <a:r>
              <a:rPr lang="cs-CZ" altLang="cs-CZ" b="1" dirty="0">
                <a:solidFill>
                  <a:srgbClr val="FF3300"/>
                </a:solidFill>
                <a:latin typeface="+mn-lt"/>
              </a:rPr>
              <a:t>412 Kč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8118055" y="3053854"/>
            <a:ext cx="796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zákazníka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8075847" y="3630116"/>
            <a:ext cx="871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VIP klienta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42135" y="4166691"/>
            <a:ext cx="1109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Cena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+mn-lt"/>
              </a:rPr>
              <a:t>Reprezentanta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911679" y="2962339"/>
            <a:ext cx="226946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cs-CZ" altLang="cs-CZ" sz="1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FINCLUB             STARLIFE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96726" y="3064904"/>
            <a:ext cx="1602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Obsah účinné látky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mg v 1 kapsli/</a:t>
            </a:r>
            <a:r>
              <a:rPr lang="cs-CZ" altLang="cs-CZ" sz="1400" b="1" dirty="0" err="1">
                <a:ln w="0">
                  <a:noFill/>
                </a:ln>
                <a:solidFill>
                  <a:schemeClr val="bg1"/>
                </a:solidFill>
                <a:latin typeface="+mn-lt"/>
              </a:rPr>
              <a:t>tbl</a:t>
            </a:r>
            <a:endParaRPr lang="cs-CZ" altLang="cs-CZ" sz="1400" b="1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267743" y="3306470"/>
            <a:ext cx="149914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cs-CZ" altLang="cs-CZ" sz="1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125     x       300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11274" y="5805264"/>
            <a:ext cx="8640763" cy="369332"/>
          </a:xfrm>
          <a:prstGeom prst="rect">
            <a:avLst/>
          </a:prstGeom>
          <a:solidFill>
            <a:srgbClr val="FFFF00"/>
          </a:soli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ZÁVĚR: KONKURENCE MÁ CENU ZA 100 mg ÚČINNÉ LÁTKY </a:t>
            </a:r>
            <a:r>
              <a:rPr lang="cs-CZ" altLang="cs-CZ" sz="1800" b="1" u="sng" dirty="0" smtClean="0">
                <a:solidFill>
                  <a:srgbClr val="FF0000"/>
                </a:solidFill>
                <a:latin typeface="+mn-lt"/>
              </a:rPr>
              <a:t>8,4x VYŠŠÍ</a:t>
            </a:r>
            <a:r>
              <a:rPr lang="cs-CZ" altLang="cs-CZ" sz="1800" b="1" dirty="0" smtClean="0">
                <a:solidFill>
                  <a:srgbClr val="FF0000"/>
                </a:solidFill>
                <a:latin typeface="+mn-lt"/>
              </a:rPr>
              <a:t>!</a:t>
            </a:r>
            <a:endParaRPr lang="cs-CZ" altLang="cs-CZ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148263" y="2564904"/>
            <a:ext cx="3744912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002060"/>
                </a:solidFill>
                <a:latin typeface="+mn-lt"/>
              </a:rPr>
              <a:t>2. Cenové srovnání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4141627" y="4093364"/>
            <a:ext cx="10472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 dirty="0">
                <a:solidFill>
                  <a:srgbClr val="66FF66"/>
                </a:solidFill>
                <a:latin typeface="+mn-lt"/>
              </a:rPr>
              <a:t>Odhad</a:t>
            </a:r>
            <a:r>
              <a:rPr lang="cs-CZ" altLang="cs-CZ" sz="1200" b="1" dirty="0" smtClean="0">
                <a:solidFill>
                  <a:srgbClr val="66FF66"/>
                </a:solidFill>
                <a:latin typeface="+mn-lt"/>
              </a:rPr>
              <a:t>. sleva </a:t>
            </a:r>
            <a:endParaRPr lang="cs-CZ" altLang="cs-CZ" sz="1200" b="1" dirty="0">
              <a:solidFill>
                <a:srgbClr val="66FF66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 dirty="0">
                <a:solidFill>
                  <a:srgbClr val="66FF66"/>
                </a:solidFill>
                <a:latin typeface="+mn-lt"/>
              </a:rPr>
              <a:t>23 %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 dirty="0">
                <a:solidFill>
                  <a:srgbClr val="66FF66"/>
                </a:solidFill>
                <a:latin typeface="+mn-lt"/>
              </a:rPr>
              <a:t>po registraci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23850" y="4485779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Cena za 100 mg účinné látky: </a:t>
            </a:r>
          </a:p>
        </p:txBody>
      </p:sp>
      <p:pic>
        <p:nvPicPr>
          <p:cNvPr id="31" name="Picture 31" descr="ceno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12716"/>
            <a:ext cx="13684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302781" y="4204791"/>
            <a:ext cx="8752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 smtClean="0">
                <a:solidFill>
                  <a:srgbClr val="009900"/>
                </a:solidFill>
                <a:latin typeface="+mn-lt"/>
              </a:rPr>
              <a:t>719 </a:t>
            </a:r>
            <a:r>
              <a:rPr lang="cs-CZ" altLang="cs-CZ" sz="2000" b="1" dirty="0">
                <a:solidFill>
                  <a:srgbClr val="009900"/>
                </a:solidFill>
                <a:latin typeface="+mn-lt"/>
              </a:rPr>
              <a:t>Kč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4074637" y="3136338"/>
            <a:ext cx="10891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1" dirty="0">
                <a:latin typeface="+mn-lt"/>
              </a:rPr>
              <a:t>Cena na webu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19255" y="3692029"/>
            <a:ext cx="19760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Počet kapslí/</a:t>
            </a:r>
            <a:r>
              <a:rPr lang="cs-CZ" altLang="cs-CZ" sz="1400" b="1" dirty="0" err="1">
                <a:solidFill>
                  <a:schemeClr val="bg1"/>
                </a:solidFill>
                <a:latin typeface="+mn-lt"/>
              </a:rPr>
              <a:t>tbl</a:t>
            </a: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 v balení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2274258" y="3666510"/>
            <a:ext cx="1484602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cs-CZ" altLang="cs-CZ" sz="1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30      x       60 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1846640" y="4845281"/>
            <a:ext cx="2078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+mn-lt"/>
              </a:rPr>
              <a:t>FINCLUB               STARLIFE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281761" y="5085729"/>
            <a:ext cx="10563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+mn-lt"/>
              </a:rPr>
              <a:t>Kč / 100 mg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1605958" y="5093852"/>
            <a:ext cx="2465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b="1" dirty="0" smtClean="0">
                <a:solidFill>
                  <a:schemeClr val="bg1"/>
                </a:solidFill>
                <a:latin typeface="+mn-lt"/>
              </a:rPr>
              <a:t>19,17         x          2,29  </a:t>
            </a:r>
            <a:endParaRPr lang="cs-CZ" altLang="cs-CZ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303569" y="5517232"/>
            <a:ext cx="8689619" cy="25391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BETA GLUCAN STAR obsahuje navíc oproti produktu </a:t>
            </a:r>
            <a:r>
              <a:rPr lang="cs-CZ" altLang="cs-CZ" sz="1050" b="1" dirty="0" err="1">
                <a:solidFill>
                  <a:schemeClr val="bg1"/>
                </a:solidFill>
                <a:latin typeface="+mn-lt"/>
              </a:rPr>
              <a:t>Finclubu</a:t>
            </a: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 účinnou houbu </a:t>
            </a:r>
            <a:r>
              <a:rPr lang="cs-CZ" altLang="cs-CZ" sz="1050" b="1" u="sng" dirty="0" err="1">
                <a:solidFill>
                  <a:schemeClr val="bg1"/>
                </a:solidFill>
                <a:latin typeface="+mn-lt"/>
              </a:rPr>
              <a:t>Shiitake</a:t>
            </a:r>
            <a:r>
              <a:rPr lang="cs-CZ" altLang="cs-CZ" sz="1050" b="1" dirty="0">
                <a:solidFill>
                  <a:schemeClr val="bg1"/>
                </a:solidFill>
                <a:latin typeface="+mn-lt"/>
              </a:rPr>
              <a:t> (houževnatec jedlý) a to 100 mg v jedné kapsli.</a:t>
            </a:r>
            <a:endParaRPr lang="ro-RO" altLang="cs-CZ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3034645" y="1974718"/>
            <a:ext cx="1981633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+mn-lt"/>
              </a:rPr>
              <a:t>Situace k </a:t>
            </a:r>
            <a:r>
              <a:rPr lang="cs-CZ" altLang="cs-CZ" sz="1600" b="1" dirty="0" smtClean="0">
                <a:solidFill>
                  <a:schemeClr val="bg1"/>
                </a:solidFill>
                <a:latin typeface="+mn-lt"/>
              </a:rPr>
              <a:t>30.5. </a:t>
            </a:r>
            <a:r>
              <a:rPr lang="cs-CZ" altLang="cs-CZ" sz="1600" b="1" dirty="0">
                <a:solidFill>
                  <a:schemeClr val="bg1"/>
                </a:solidFill>
                <a:latin typeface="+mn-lt"/>
              </a:rPr>
              <a:t>2015:</a:t>
            </a:r>
            <a:r>
              <a:rPr lang="cs-CZ" altLang="cs-CZ" sz="1600" dirty="0">
                <a:solidFill>
                  <a:schemeClr val="bg1"/>
                </a:solidFill>
                <a:latin typeface="+mn-lt"/>
              </a:rPr>
              <a:t> </a:t>
            </a:r>
            <a:endParaRPr lang="ro-RO" altLang="cs-CZ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2232941" y="1755616"/>
            <a:ext cx="611065" cy="25391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(kapsle)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2322654" y="2017037"/>
            <a:ext cx="651140" cy="25391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(tableta)</a:t>
            </a: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5926938" y="677148"/>
            <a:ext cx="1146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FINCLUB</a:t>
            </a:r>
            <a:r>
              <a:rPr lang="cs-CZ" altLang="cs-CZ" sz="2000" dirty="0">
                <a:solidFill>
                  <a:srgbClr val="800000"/>
                </a:solidFill>
                <a:latin typeface="+mn-lt"/>
              </a:rPr>
              <a:t> </a:t>
            </a:r>
            <a:endParaRPr lang="ro-RO" altLang="cs-CZ" sz="20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2916238" y="879614"/>
            <a:ext cx="2249975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+mn-lt"/>
              </a:rPr>
              <a:t>BETA GLUCAN STAR</a:t>
            </a:r>
            <a:endParaRPr lang="ro-RO" altLang="cs-CZ" sz="20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7" name="Picture 49" descr="Logo STARLIFE NEW (1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748456"/>
            <a:ext cx="1536700" cy="298450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0" descr="Obrázek4 kop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095514"/>
            <a:ext cx="1655762" cy="1166812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16" y="4784784"/>
            <a:ext cx="1498965" cy="524638"/>
          </a:xfrm>
          <a:prstGeom prst="rect">
            <a:avLst/>
          </a:prstGeom>
          <a:noFill/>
          <a:ln>
            <a:noFill/>
          </a:ln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Šipka doprava 49"/>
          <p:cNvSpPr/>
          <p:nvPr/>
        </p:nvSpPr>
        <p:spPr>
          <a:xfrm>
            <a:off x="3024262" y="1549692"/>
            <a:ext cx="1979538" cy="258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323850" y="4040887"/>
            <a:ext cx="3600450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  <a:latin typeface="+mn-lt"/>
              </a:rPr>
              <a:t>3. </a:t>
            </a:r>
            <a:r>
              <a:rPr lang="cs-CZ" altLang="cs-CZ" sz="1800" b="1" dirty="0" smtClean="0">
                <a:solidFill>
                  <a:srgbClr val="002060"/>
                </a:solidFill>
                <a:latin typeface="+mn-lt"/>
              </a:rPr>
              <a:t>Srovnání do molekuly</a:t>
            </a:r>
            <a:endParaRPr lang="cs-CZ" altLang="cs-CZ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20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3756</TotalTime>
  <Words>1333</Words>
  <Application>Microsoft Office PowerPoint</Application>
  <PresentationFormat>Předvádění na obrazovce (4:3)</PresentationFormat>
  <Paragraphs>335</Paragraphs>
  <Slides>30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30</vt:i4>
      </vt:variant>
    </vt:vector>
  </HeadingPairs>
  <TitlesOfParts>
    <vt:vector size="42" baseType="lpstr">
      <vt:lpstr>Aharoni</vt:lpstr>
      <vt:lpstr>Arial</vt:lpstr>
      <vt:lpstr>Calibri</vt:lpstr>
      <vt:lpstr>Courier New</vt:lpstr>
      <vt:lpstr>Lucida Handwriting</vt:lpstr>
      <vt:lpstr>Segoe UI</vt:lpstr>
      <vt:lpstr>Tahoma</vt:lpstr>
      <vt:lpstr>Times New Roman</vt:lpstr>
      <vt:lpstr>Wingdings</vt:lpstr>
      <vt:lpstr>Motiv systému Office</vt:lpstr>
      <vt:lpstr>1_Motiv systému Office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Denisa</cp:lastModifiedBy>
  <cp:revision>125</cp:revision>
  <cp:lastPrinted>2015-06-24T09:26:49Z</cp:lastPrinted>
  <dcterms:created xsi:type="dcterms:W3CDTF">2015-06-10T11:30:18Z</dcterms:created>
  <dcterms:modified xsi:type="dcterms:W3CDTF">2015-07-14T13:45:26Z</dcterms:modified>
</cp:coreProperties>
</file>